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7"/>
  </p:notesMasterIdLst>
  <p:sldIdLst>
    <p:sldId id="387" r:id="rId2"/>
    <p:sldId id="308" r:id="rId3"/>
    <p:sldId id="276" r:id="rId4"/>
    <p:sldId id="257" r:id="rId5"/>
    <p:sldId id="256" r:id="rId6"/>
    <p:sldId id="303" r:id="rId7"/>
    <p:sldId id="277" r:id="rId8"/>
    <p:sldId id="259" r:id="rId9"/>
    <p:sldId id="294" r:id="rId10"/>
    <p:sldId id="295" r:id="rId11"/>
    <p:sldId id="261" r:id="rId12"/>
    <p:sldId id="280" r:id="rId13"/>
    <p:sldId id="281" r:id="rId14"/>
    <p:sldId id="266" r:id="rId15"/>
    <p:sldId id="390" r:id="rId16"/>
    <p:sldId id="272" r:id="rId17"/>
    <p:sldId id="305" r:id="rId18"/>
    <p:sldId id="273" r:id="rId19"/>
    <p:sldId id="282" r:id="rId20"/>
    <p:sldId id="288" r:id="rId21"/>
    <p:sldId id="287" r:id="rId22"/>
    <p:sldId id="286" r:id="rId23"/>
    <p:sldId id="290" r:id="rId24"/>
    <p:sldId id="291" r:id="rId25"/>
    <p:sldId id="283" r:id="rId26"/>
    <p:sldId id="284" r:id="rId27"/>
    <p:sldId id="285" r:id="rId28"/>
    <p:sldId id="289" r:id="rId29"/>
    <p:sldId id="296" r:id="rId30"/>
    <p:sldId id="304" r:id="rId31"/>
    <p:sldId id="297" r:id="rId32"/>
    <p:sldId id="298" r:id="rId33"/>
    <p:sldId id="326" r:id="rId34"/>
    <p:sldId id="300" r:id="rId35"/>
    <p:sldId id="337" r:id="rId36"/>
    <p:sldId id="391" r:id="rId37"/>
    <p:sldId id="270" r:id="rId38"/>
    <p:sldId id="275" r:id="rId39"/>
    <p:sldId id="341" r:id="rId40"/>
    <p:sldId id="417" r:id="rId41"/>
    <p:sldId id="328" r:id="rId42"/>
    <p:sldId id="274" r:id="rId43"/>
    <p:sldId id="271" r:id="rId44"/>
    <p:sldId id="301" r:id="rId45"/>
    <p:sldId id="302"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92" autoAdjust="0"/>
    <p:restoredTop sz="93450" autoAdjust="0"/>
  </p:normalViewPr>
  <p:slideViewPr>
    <p:cSldViewPr snapToGrid="0">
      <p:cViewPr varScale="1">
        <p:scale>
          <a:sx n="107" d="100"/>
          <a:sy n="107" d="100"/>
        </p:scale>
        <p:origin x="690" y="144"/>
      </p:cViewPr>
      <p:guideLst/>
    </p:cSldViewPr>
  </p:slideViewPr>
  <p:notesTextViewPr>
    <p:cViewPr>
      <p:scale>
        <a:sx n="1" d="1"/>
        <a:sy n="1" d="1"/>
      </p:scale>
      <p:origin x="0" y="0"/>
    </p:cViewPr>
  </p:notesTextViewPr>
  <p:sorterViewPr>
    <p:cViewPr varScale="1">
      <p:scale>
        <a:sx n="100" d="100"/>
        <a:sy n="100" d="100"/>
      </p:scale>
      <p:origin x="0" y="-55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1B6510-A3FD-4032-8A38-377531B561A9}" type="datetimeFigureOut">
              <a:rPr lang="en-CA" smtClean="0"/>
              <a:t>2019-03-13</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B8F644-B79F-47F0-BFFA-8B7ECD0D5F9E}" type="slidenum">
              <a:rPr lang="en-CA" smtClean="0"/>
              <a:t>‹#›</a:t>
            </a:fld>
            <a:endParaRPr lang="en-CA"/>
          </a:p>
        </p:txBody>
      </p:sp>
    </p:spTree>
    <p:extLst>
      <p:ext uri="{BB962C8B-B14F-4D97-AF65-F5344CB8AC3E}">
        <p14:creationId xmlns:p14="http://schemas.microsoft.com/office/powerpoint/2010/main" val="153737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defRPr sz="1400">
                <a:solidFill>
                  <a:srgbClr val="FFC000"/>
                </a:solidFill>
              </a:defRPr>
            </a:pPr>
            <a:r>
              <a:rPr lang="en-US" sz="1200" dirty="0">
                <a:solidFill>
                  <a:schemeClr val="tx2">
                    <a:lumMod val="50000"/>
                  </a:schemeClr>
                </a:solidFill>
              </a:rPr>
              <a:t>I’m very happy to be here and have a chance to share Tung style acupuncture.</a:t>
            </a:r>
          </a:p>
          <a:p>
            <a:pPr algn="just">
              <a:defRPr sz="1400">
                <a:solidFill>
                  <a:srgbClr val="FFC000"/>
                </a:solidFill>
              </a:defRPr>
            </a:pPr>
            <a:r>
              <a:rPr lang="en-CA" sz="1200" dirty="0">
                <a:solidFill>
                  <a:schemeClr val="tx2">
                    <a:lumMod val="50000"/>
                  </a:schemeClr>
                </a:solidFill>
              </a:rPr>
              <a:t>I am not intelligent, but I want to share my experience and its theoretical system with you and try my best.</a:t>
            </a:r>
          </a:p>
          <a:p>
            <a:pPr algn="just">
              <a:defRPr sz="1400">
                <a:solidFill>
                  <a:srgbClr val="FFC000"/>
                </a:solidFill>
              </a:defRPr>
            </a:pPr>
            <a:r>
              <a:rPr lang="en-CA" sz="1200" dirty="0">
                <a:solidFill>
                  <a:schemeClr val="tx2">
                    <a:lumMod val="50000"/>
                  </a:schemeClr>
                </a:solidFill>
              </a:rPr>
              <a:t>The theoretical system is reconfigured based on its my own experience and learning.</a:t>
            </a:r>
            <a:endParaRPr lang="en-CA" dirty="0"/>
          </a:p>
        </p:txBody>
      </p:sp>
      <p:sp>
        <p:nvSpPr>
          <p:cNvPr id="4" name="Slide Number Placeholder 3"/>
          <p:cNvSpPr>
            <a:spLocks noGrp="1"/>
          </p:cNvSpPr>
          <p:nvPr>
            <p:ph type="sldNum" sz="quarter" idx="5"/>
          </p:nvPr>
        </p:nvSpPr>
        <p:spPr/>
        <p:txBody>
          <a:bodyPr/>
          <a:lstStyle/>
          <a:p>
            <a:fld id="{52B8F644-B79F-47F0-BFFA-8B7ECD0D5F9E}" type="slidenum">
              <a:rPr lang="en-CA" smtClean="0"/>
              <a:t>3</a:t>
            </a:fld>
            <a:endParaRPr lang="en-CA"/>
          </a:p>
        </p:txBody>
      </p:sp>
    </p:spTree>
    <p:extLst>
      <p:ext uri="{BB962C8B-B14F-4D97-AF65-F5344CB8AC3E}">
        <p14:creationId xmlns:p14="http://schemas.microsoft.com/office/powerpoint/2010/main" val="714148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2B8F644-B79F-47F0-BFFA-8B7ECD0D5F9E}" type="slidenum">
              <a:rPr lang="en-CA" smtClean="0"/>
              <a:t>20</a:t>
            </a:fld>
            <a:endParaRPr lang="en-CA"/>
          </a:p>
        </p:txBody>
      </p:sp>
    </p:spTree>
    <p:extLst>
      <p:ext uri="{BB962C8B-B14F-4D97-AF65-F5344CB8AC3E}">
        <p14:creationId xmlns:p14="http://schemas.microsoft.com/office/powerpoint/2010/main" val="3664020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1D711B-9343-4B7C-A335-30AA80D244CE}" type="datetimeFigureOut">
              <a:rPr lang="en-CA" smtClean="0"/>
              <a:t>2019-03-13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41B546D-4591-4B0B-B3F0-949B8D9EA125}" type="slidenum">
              <a:rPr lang="en-CA" smtClean="0"/>
              <a:t>‹#›</a:t>
            </a:fld>
            <a:endParaRPr lang="en-CA"/>
          </a:p>
        </p:txBody>
      </p:sp>
    </p:spTree>
    <p:extLst>
      <p:ext uri="{BB962C8B-B14F-4D97-AF65-F5344CB8AC3E}">
        <p14:creationId xmlns:p14="http://schemas.microsoft.com/office/powerpoint/2010/main" val="14908687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61D711B-9343-4B7C-A335-30AA80D244CE}" type="datetimeFigureOut">
              <a:rPr lang="en-CA" smtClean="0"/>
              <a:t>2019-03-13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41B546D-4591-4B0B-B3F0-949B8D9EA125}" type="slidenum">
              <a:rPr lang="en-CA" smtClean="0"/>
              <a:t>‹#›</a:t>
            </a:fld>
            <a:endParaRPr lang="en-CA"/>
          </a:p>
        </p:txBody>
      </p:sp>
    </p:spTree>
    <p:extLst>
      <p:ext uri="{BB962C8B-B14F-4D97-AF65-F5344CB8AC3E}">
        <p14:creationId xmlns:p14="http://schemas.microsoft.com/office/powerpoint/2010/main" val="382968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61D711B-9343-4B7C-A335-30AA80D244CE}" type="datetimeFigureOut">
              <a:rPr lang="en-CA" smtClean="0"/>
              <a:t>2019-03-13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41B546D-4591-4B0B-B3F0-949B8D9EA125}" type="slidenum">
              <a:rPr lang="en-CA" smtClean="0"/>
              <a:t>‹#›</a:t>
            </a:fld>
            <a:endParaRPr lang="en-CA"/>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867629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61D711B-9343-4B7C-A335-30AA80D244CE}" type="datetimeFigureOut">
              <a:rPr lang="en-CA" smtClean="0"/>
              <a:t>2019-03-13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41B546D-4591-4B0B-B3F0-949B8D9EA125}" type="slidenum">
              <a:rPr lang="en-CA" smtClean="0"/>
              <a:t>‹#›</a:t>
            </a:fld>
            <a:endParaRPr lang="en-CA"/>
          </a:p>
        </p:txBody>
      </p:sp>
    </p:spTree>
    <p:extLst>
      <p:ext uri="{BB962C8B-B14F-4D97-AF65-F5344CB8AC3E}">
        <p14:creationId xmlns:p14="http://schemas.microsoft.com/office/powerpoint/2010/main" val="11909482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61D711B-9343-4B7C-A335-30AA80D244CE}" type="datetimeFigureOut">
              <a:rPr lang="en-CA" smtClean="0"/>
              <a:t>2019-03-13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41B546D-4591-4B0B-B3F0-949B8D9EA125}" type="slidenum">
              <a:rPr lang="en-CA" smtClean="0"/>
              <a:t>‹#›</a:t>
            </a:fld>
            <a:endParaRPr lang="en-CA"/>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5742192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61D711B-9343-4B7C-A335-30AA80D244CE}" type="datetimeFigureOut">
              <a:rPr lang="en-CA" smtClean="0"/>
              <a:t>2019-03-13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41B546D-4591-4B0B-B3F0-949B8D9EA125}" type="slidenum">
              <a:rPr lang="en-CA" smtClean="0"/>
              <a:t>‹#›</a:t>
            </a:fld>
            <a:endParaRPr lang="en-CA"/>
          </a:p>
        </p:txBody>
      </p:sp>
    </p:spTree>
    <p:extLst>
      <p:ext uri="{BB962C8B-B14F-4D97-AF65-F5344CB8AC3E}">
        <p14:creationId xmlns:p14="http://schemas.microsoft.com/office/powerpoint/2010/main" val="3353944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1D711B-9343-4B7C-A335-30AA80D244CE}" type="datetimeFigureOut">
              <a:rPr lang="en-CA" smtClean="0"/>
              <a:t>2019-03-13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41B546D-4591-4B0B-B3F0-949B8D9EA125}" type="slidenum">
              <a:rPr lang="en-CA" smtClean="0"/>
              <a:t>‹#›</a:t>
            </a:fld>
            <a:endParaRPr lang="en-CA"/>
          </a:p>
        </p:txBody>
      </p:sp>
    </p:spTree>
    <p:extLst>
      <p:ext uri="{BB962C8B-B14F-4D97-AF65-F5344CB8AC3E}">
        <p14:creationId xmlns:p14="http://schemas.microsoft.com/office/powerpoint/2010/main" val="14157159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1D711B-9343-4B7C-A335-30AA80D244CE}" type="datetimeFigureOut">
              <a:rPr lang="en-CA" smtClean="0"/>
              <a:t>2019-03-13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41B546D-4591-4B0B-B3F0-949B8D9EA125}" type="slidenum">
              <a:rPr lang="en-CA" smtClean="0"/>
              <a:t>‹#›</a:t>
            </a:fld>
            <a:endParaRPr lang="en-CA"/>
          </a:p>
        </p:txBody>
      </p:sp>
    </p:spTree>
    <p:extLst>
      <p:ext uri="{BB962C8B-B14F-4D97-AF65-F5344CB8AC3E}">
        <p14:creationId xmlns:p14="http://schemas.microsoft.com/office/powerpoint/2010/main" val="2071168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1D711B-9343-4B7C-A335-30AA80D244CE}" type="datetimeFigureOut">
              <a:rPr lang="en-CA" smtClean="0"/>
              <a:t>2019-03-13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41B546D-4591-4B0B-B3F0-949B8D9EA125}" type="slidenum">
              <a:rPr lang="en-CA" smtClean="0"/>
              <a:t>‹#›</a:t>
            </a:fld>
            <a:endParaRPr lang="en-CA"/>
          </a:p>
        </p:txBody>
      </p:sp>
    </p:spTree>
    <p:extLst>
      <p:ext uri="{BB962C8B-B14F-4D97-AF65-F5344CB8AC3E}">
        <p14:creationId xmlns:p14="http://schemas.microsoft.com/office/powerpoint/2010/main" val="2132988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61D711B-9343-4B7C-A335-30AA80D244CE}" type="datetimeFigureOut">
              <a:rPr lang="en-CA" smtClean="0"/>
              <a:t>2019-03-13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41B546D-4591-4B0B-B3F0-949B8D9EA125}" type="slidenum">
              <a:rPr lang="en-CA" smtClean="0"/>
              <a:t>‹#›</a:t>
            </a:fld>
            <a:endParaRPr lang="en-CA"/>
          </a:p>
        </p:txBody>
      </p:sp>
    </p:spTree>
    <p:extLst>
      <p:ext uri="{BB962C8B-B14F-4D97-AF65-F5344CB8AC3E}">
        <p14:creationId xmlns:p14="http://schemas.microsoft.com/office/powerpoint/2010/main" val="3773053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1D711B-9343-4B7C-A335-30AA80D244CE}" type="datetimeFigureOut">
              <a:rPr lang="en-CA" smtClean="0"/>
              <a:t>2019-03-13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41B546D-4591-4B0B-B3F0-949B8D9EA125}" type="slidenum">
              <a:rPr lang="en-CA" smtClean="0"/>
              <a:t>‹#›</a:t>
            </a:fld>
            <a:endParaRPr lang="en-CA"/>
          </a:p>
        </p:txBody>
      </p:sp>
    </p:spTree>
    <p:extLst>
      <p:ext uri="{BB962C8B-B14F-4D97-AF65-F5344CB8AC3E}">
        <p14:creationId xmlns:p14="http://schemas.microsoft.com/office/powerpoint/2010/main" val="2182404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1D711B-9343-4B7C-A335-30AA80D244CE}" type="datetimeFigureOut">
              <a:rPr lang="en-CA" smtClean="0"/>
              <a:t>2019-03-13</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241B546D-4591-4B0B-B3F0-949B8D9EA125}" type="slidenum">
              <a:rPr lang="en-CA" smtClean="0"/>
              <a:t>‹#›</a:t>
            </a:fld>
            <a:endParaRPr lang="en-CA"/>
          </a:p>
        </p:txBody>
      </p:sp>
    </p:spTree>
    <p:extLst>
      <p:ext uri="{BB962C8B-B14F-4D97-AF65-F5344CB8AC3E}">
        <p14:creationId xmlns:p14="http://schemas.microsoft.com/office/powerpoint/2010/main" val="1962811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1D711B-9343-4B7C-A335-30AA80D244CE}" type="datetimeFigureOut">
              <a:rPr lang="en-CA" smtClean="0"/>
              <a:t>2019-03-13</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241B546D-4591-4B0B-B3F0-949B8D9EA125}" type="slidenum">
              <a:rPr lang="en-CA" smtClean="0"/>
              <a:t>‹#›</a:t>
            </a:fld>
            <a:endParaRPr lang="en-CA"/>
          </a:p>
        </p:txBody>
      </p:sp>
    </p:spTree>
    <p:extLst>
      <p:ext uri="{BB962C8B-B14F-4D97-AF65-F5344CB8AC3E}">
        <p14:creationId xmlns:p14="http://schemas.microsoft.com/office/powerpoint/2010/main" val="38345331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1D711B-9343-4B7C-A335-30AA80D244CE}" type="datetimeFigureOut">
              <a:rPr lang="en-CA" smtClean="0"/>
              <a:t>2019-03-13</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241B546D-4591-4B0B-B3F0-949B8D9EA125}" type="slidenum">
              <a:rPr lang="en-CA" smtClean="0"/>
              <a:t>‹#›</a:t>
            </a:fld>
            <a:endParaRPr lang="en-CA"/>
          </a:p>
        </p:txBody>
      </p:sp>
    </p:spTree>
    <p:extLst>
      <p:ext uri="{BB962C8B-B14F-4D97-AF65-F5344CB8AC3E}">
        <p14:creationId xmlns:p14="http://schemas.microsoft.com/office/powerpoint/2010/main" val="2592378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1D711B-9343-4B7C-A335-30AA80D244CE}" type="datetimeFigureOut">
              <a:rPr lang="en-CA" smtClean="0"/>
              <a:t>2019-03-13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41B546D-4591-4B0B-B3F0-949B8D9EA125}" type="slidenum">
              <a:rPr lang="en-CA" smtClean="0"/>
              <a:t>‹#›</a:t>
            </a:fld>
            <a:endParaRPr lang="en-CA"/>
          </a:p>
        </p:txBody>
      </p:sp>
    </p:spTree>
    <p:extLst>
      <p:ext uri="{BB962C8B-B14F-4D97-AF65-F5344CB8AC3E}">
        <p14:creationId xmlns:p14="http://schemas.microsoft.com/office/powerpoint/2010/main" val="3474550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61D711B-9343-4B7C-A335-30AA80D244CE}" type="datetimeFigureOut">
              <a:rPr lang="en-CA" smtClean="0"/>
              <a:t>2019-03-13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41B546D-4591-4B0B-B3F0-949B8D9EA125}" type="slidenum">
              <a:rPr lang="en-CA" smtClean="0"/>
              <a:t>‹#›</a:t>
            </a:fld>
            <a:endParaRPr lang="en-CA"/>
          </a:p>
        </p:txBody>
      </p:sp>
    </p:spTree>
    <p:extLst>
      <p:ext uri="{BB962C8B-B14F-4D97-AF65-F5344CB8AC3E}">
        <p14:creationId xmlns:p14="http://schemas.microsoft.com/office/powerpoint/2010/main" val="1656243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61D711B-9343-4B7C-A335-30AA80D244CE}" type="datetimeFigureOut">
              <a:rPr lang="en-CA" smtClean="0"/>
              <a:t>2019-03-13</a:t>
            </a:fld>
            <a:endParaRPr lang="en-CA"/>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241B546D-4591-4B0B-B3F0-949B8D9EA125}" type="slidenum">
              <a:rPr lang="en-CA" smtClean="0"/>
              <a:t>‹#›</a:t>
            </a:fld>
            <a:endParaRPr lang="en-CA"/>
          </a:p>
        </p:txBody>
      </p:sp>
    </p:spTree>
    <p:extLst>
      <p:ext uri="{BB962C8B-B14F-4D97-AF65-F5344CB8AC3E}">
        <p14:creationId xmlns:p14="http://schemas.microsoft.com/office/powerpoint/2010/main" val="18591109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dict.youdao.com/w/eight%20principal%20syndrome%20differentiation/#keyfrom=E2Ctranslation" TargetMode="External"/><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www.tungs.net.cn/zh-tw/" TargetMode="External"/><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hyperlink" Target="https://en.wikipedia.org/wiki/Tao"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49.jp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image" Target="../media/image63.jpeg"/><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1.xml"/><Relationship Id="rId4" Type="http://schemas.openxmlformats.org/officeDocument/2006/relationships/image" Target="../media/image68.jpeg"/></Relationships>
</file>

<file path=ppt/slides/_rels/slide3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hyperlink" Target="https://www.youtube.com/watch?v=HNP1EAYLhOs" TargetMode="External"/><Relationship Id="rId1" Type="http://schemas.openxmlformats.org/officeDocument/2006/relationships/slideLayout" Target="../slideLayouts/slideLayout1.xml"/><Relationship Id="rId4" Type="http://schemas.openxmlformats.org/officeDocument/2006/relationships/image" Target="../media/image70.jpeg"/></Relationships>
</file>

<file path=ppt/slides/_rels/slide3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1.xml"/><Relationship Id="rId4" Type="http://schemas.openxmlformats.org/officeDocument/2006/relationships/image" Target="../media/image77.jpeg"/></Relationships>
</file>

<file path=ppt/slides/_rels/slide42.xml.rels><?xml version="1.0" encoding="UTF-8" standalone="yes"?>
<Relationships xmlns="http://schemas.openxmlformats.org/package/2006/relationships"><Relationship Id="rId3" Type="http://schemas.openxmlformats.org/officeDocument/2006/relationships/hyperlink" Target="https://philpapers.org/go.pl?id=BOHANT&amp;proxyId=&amp;u=http://dx.doi.org/10.1080/09515089008573004" TargetMode="External"/><Relationship Id="rId7" Type="http://schemas.openxmlformats.org/officeDocument/2006/relationships/image" Target="../media/image81.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0.jpg"/><Relationship Id="rId5" Type="http://schemas.openxmlformats.org/officeDocument/2006/relationships/image" Target="../media/image79.jpg"/><Relationship Id="rId4" Type="http://schemas.openxmlformats.org/officeDocument/2006/relationships/hyperlink" Target="https://philpapers.org/s/David%20J.%20Bohm"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xml"/><Relationship Id="rId4" Type="http://schemas.openxmlformats.org/officeDocument/2006/relationships/image" Target="../media/image84.jpg"/></Relationships>
</file>

<file path=ppt/slides/_rels/slide4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g"/><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Box 2">
            <a:extLst>
              <a:ext uri="{FF2B5EF4-FFF2-40B4-BE49-F238E27FC236}">
                <a16:creationId xmlns:a16="http://schemas.microsoft.com/office/drawing/2014/main" id="{5C7580B9-CF46-4A32-985B-2038A58709B2}"/>
              </a:ext>
            </a:extLst>
          </p:cNvPr>
          <p:cNvSpPr txBox="1">
            <a:spLocks noChangeArrowheads="1"/>
          </p:cNvSpPr>
          <p:nvPr/>
        </p:nvSpPr>
        <p:spPr bwMode="auto">
          <a:xfrm>
            <a:off x="609600" y="794325"/>
            <a:ext cx="114873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2000" b="1" dirty="0"/>
              <a:t>We just serve for the others without any expectation as can as we possible !</a:t>
            </a:r>
            <a:endParaRPr lang="zh-CN" altLang="en-US" sz="2000" b="1" dirty="0"/>
          </a:p>
        </p:txBody>
      </p:sp>
      <p:sp>
        <p:nvSpPr>
          <p:cNvPr id="5" name="矩形 4">
            <a:extLst>
              <a:ext uri="{FF2B5EF4-FFF2-40B4-BE49-F238E27FC236}">
                <a16:creationId xmlns:a16="http://schemas.microsoft.com/office/drawing/2014/main" id="{7991ECDF-0391-4836-8A8D-90073210637E}"/>
              </a:ext>
            </a:extLst>
          </p:cNvPr>
          <p:cNvSpPr/>
          <p:nvPr/>
        </p:nvSpPr>
        <p:spPr bwMode="auto">
          <a:xfrm>
            <a:off x="609600" y="1"/>
            <a:ext cx="6903720" cy="880110"/>
          </a:xfrm>
          <a:prstGeom prst="rect">
            <a:avLst/>
          </a:prstGeom>
          <a:noFill/>
          <a:ln w="9525" cap="flat" cmpd="sng" algn="ctr">
            <a:noFill/>
            <a:prstDash val="solid"/>
            <a:round/>
            <a:headEnd type="none" w="med" len="med"/>
            <a:tailEnd type="none" w="med" len="med"/>
          </a:ln>
          <a:effectLst>
            <a:outerShdw dist="17961" dir="13500000" algn="ctr" rotWithShape="0">
              <a:schemeClr val="tx1">
                <a:gamma/>
                <a:shade val="60000"/>
                <a:invGamma/>
              </a:schemeClr>
            </a:outerShdw>
          </a:effectLst>
        </p:spPr>
        <p:txBody>
          <a:bodyPr/>
          <a:lstStyle/>
          <a:p>
            <a:pPr eaLnBrk="1" hangingPunct="1">
              <a:defRPr/>
            </a:pPr>
            <a:r>
              <a:rPr lang="en-US" altLang="zh-CN" sz="3600" b="1" dirty="0">
                <a:solidFill>
                  <a:srgbClr val="92D050"/>
                </a:solidFill>
                <a:latin typeface="Arial" charset="0"/>
              </a:rPr>
              <a:t>More and more Serve !</a:t>
            </a:r>
            <a:endParaRPr lang="zh-CN" altLang="en-US" sz="3600" b="1" dirty="0">
              <a:solidFill>
                <a:srgbClr val="92D050"/>
              </a:solidFill>
              <a:latin typeface="Arial" charset="0"/>
            </a:endParaRPr>
          </a:p>
        </p:txBody>
      </p:sp>
      <p:grpSp>
        <p:nvGrpSpPr>
          <p:cNvPr id="2" name="Group 1">
            <a:extLst>
              <a:ext uri="{FF2B5EF4-FFF2-40B4-BE49-F238E27FC236}">
                <a16:creationId xmlns:a16="http://schemas.microsoft.com/office/drawing/2014/main" id="{DE497A12-4B2A-43B6-80F6-1E3A8A9EB79B}"/>
              </a:ext>
            </a:extLst>
          </p:cNvPr>
          <p:cNvGrpSpPr/>
          <p:nvPr/>
        </p:nvGrpSpPr>
        <p:grpSpPr>
          <a:xfrm>
            <a:off x="609600" y="1520189"/>
            <a:ext cx="10972801" cy="5337810"/>
            <a:chOff x="609600" y="1313508"/>
            <a:chExt cx="10972801" cy="5337810"/>
          </a:xfrm>
        </p:grpSpPr>
        <p:pic>
          <p:nvPicPr>
            <p:cNvPr id="65540" name="Picture 5" descr="http://www.islamic-invitation.com/images/book_covers/purpose-of-life-pamphlet_eng.jpg">
              <a:extLst>
                <a:ext uri="{FF2B5EF4-FFF2-40B4-BE49-F238E27FC236}">
                  <a16:creationId xmlns:a16="http://schemas.microsoft.com/office/drawing/2014/main" id="{4EB16B5C-8975-4EDC-B15F-FB07F05447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313508"/>
              <a:ext cx="3886200" cy="5337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13" descr="http://positivemed.com/wp-content/uploads/2012/10/our-purpose-in-life.jpg">
              <a:extLst>
                <a:ext uri="{FF2B5EF4-FFF2-40B4-BE49-F238E27FC236}">
                  <a16:creationId xmlns:a16="http://schemas.microsoft.com/office/drawing/2014/main" id="{BF56A57C-3A4D-4313-8280-47A50CB4D0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1991" y="1324938"/>
              <a:ext cx="7090410"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048A8-5595-4543-8087-7BDD5EBE25A3}"/>
              </a:ext>
            </a:extLst>
          </p:cNvPr>
          <p:cNvSpPr>
            <a:spLocks noGrp="1"/>
          </p:cNvSpPr>
          <p:nvPr>
            <p:ph type="title"/>
          </p:nvPr>
        </p:nvSpPr>
        <p:spPr>
          <a:xfrm>
            <a:off x="0" y="0"/>
            <a:ext cx="4798503" cy="780404"/>
          </a:xfrm>
        </p:spPr>
        <p:txBody>
          <a:bodyPr>
            <a:normAutofit/>
          </a:bodyPr>
          <a:lstStyle/>
          <a:p>
            <a:r>
              <a:rPr lang="zh-CN" altLang="en-US" sz="3600" b="1" dirty="0">
                <a:solidFill>
                  <a:schemeClr val="tx2"/>
                </a:solidFill>
                <a:latin typeface="DengXian" panose="02010600030101010101" pitchFamily="2" charset="-122"/>
                <a:ea typeface="DengXian" panose="02010600030101010101" pitchFamily="2" charset="-122"/>
              </a:rPr>
              <a:t>倒马针法治疗的特性</a:t>
            </a:r>
            <a:endParaRPr lang="en-CA" sz="3600" b="1" dirty="0">
              <a:solidFill>
                <a:schemeClr val="tx2"/>
              </a:solidFill>
              <a:latin typeface="DengXian" panose="02010600030101010101" pitchFamily="2" charset="-122"/>
              <a:ea typeface="DengXian" panose="02010600030101010101" pitchFamily="2" charset="-122"/>
            </a:endParaRPr>
          </a:p>
        </p:txBody>
      </p:sp>
      <p:sp>
        <p:nvSpPr>
          <p:cNvPr id="3" name="Content Placeholder 2">
            <a:extLst>
              <a:ext uri="{FF2B5EF4-FFF2-40B4-BE49-F238E27FC236}">
                <a16:creationId xmlns:a16="http://schemas.microsoft.com/office/drawing/2014/main" id="{75C8F951-4C96-4C79-8DC0-81C01EA46EE9}"/>
              </a:ext>
            </a:extLst>
          </p:cNvPr>
          <p:cNvSpPr>
            <a:spLocks noGrp="1"/>
          </p:cNvSpPr>
          <p:nvPr>
            <p:ph idx="1"/>
          </p:nvPr>
        </p:nvSpPr>
        <p:spPr>
          <a:xfrm>
            <a:off x="581891" y="567080"/>
            <a:ext cx="10515600" cy="2548155"/>
          </a:xfrm>
        </p:spPr>
        <p:txBody>
          <a:bodyPr>
            <a:normAutofit/>
          </a:bodyPr>
          <a:lstStyle/>
          <a:p>
            <a:r>
              <a:rPr lang="en-US" altLang="zh-CN" sz="2000" dirty="0"/>
              <a:t>4 </a:t>
            </a:r>
            <a:r>
              <a:rPr lang="zh-CN" altLang="en-US" sz="2000" dirty="0"/>
              <a:t>特重区段：倒馬針法不重經絡，特別重視區段的取穴方法，亦是異於傳統針法的一大特點。其穴位區分為一一～十十部位，每個部分的區段，皆可獨立成一系統，由局部代表人的整體，其各區段內，皆有倒馬針法的穴位，例如四四部位的天宗、地宗、人宗，七七部位的三重一、二、三穴，八八部位的上三黃，十十部位的正會、前會、後會等。</a:t>
            </a:r>
            <a:endParaRPr lang="en-CA" altLang="zh-CN" sz="2000" dirty="0"/>
          </a:p>
          <a:p>
            <a:pPr>
              <a:lnSpc>
                <a:spcPct val="80000"/>
              </a:lnSpc>
            </a:pPr>
            <a:r>
              <a:rPr lang="en-US" altLang="zh-CN" sz="2000" dirty="0"/>
              <a:t>5 </a:t>
            </a:r>
            <a:r>
              <a:rPr lang="zh-CN" altLang="en-US" sz="2000" dirty="0"/>
              <a:t>手法简明：董氏針灸不講古傳各種，彈、啄、飛、搯等手法，不講手法技術上的補瀉，針法簡單明確，與傳統大談補瀉、手法，於臨床施治上常有實際與理論未能結合不易掌握</a:t>
            </a:r>
            <a:r>
              <a:rPr lang="en-CA" altLang="zh-CN" sz="2000" dirty="0"/>
              <a:t>.</a:t>
            </a:r>
          </a:p>
          <a:p>
            <a:pPr>
              <a:lnSpc>
                <a:spcPct val="80000"/>
              </a:lnSpc>
            </a:pPr>
            <a:r>
              <a:rPr lang="en-US" altLang="zh-CN" sz="2000" dirty="0"/>
              <a:t>6 </a:t>
            </a:r>
            <a:r>
              <a:rPr lang="zh-CN" altLang="en-US" sz="2000" dirty="0"/>
              <a:t>危险性低：董氏倒馬針剌治療法，取穴位置大都以四肢、頭部、耳部為主，不在腹部、胸部取穴，避開了人體的一些危險臟器</a:t>
            </a:r>
            <a:r>
              <a:rPr lang="en-CA" altLang="zh-CN" sz="2000" dirty="0"/>
              <a:t>.</a:t>
            </a:r>
            <a:endParaRPr lang="en-CA" sz="2000" dirty="0"/>
          </a:p>
        </p:txBody>
      </p:sp>
      <p:sp>
        <p:nvSpPr>
          <p:cNvPr id="5" name="Rectangle 4">
            <a:extLst>
              <a:ext uri="{FF2B5EF4-FFF2-40B4-BE49-F238E27FC236}">
                <a16:creationId xmlns:a16="http://schemas.microsoft.com/office/drawing/2014/main" id="{2706A64C-1F50-4FFB-8BFD-6C3320525018}"/>
              </a:ext>
            </a:extLst>
          </p:cNvPr>
          <p:cNvSpPr/>
          <p:nvPr/>
        </p:nvSpPr>
        <p:spPr>
          <a:xfrm>
            <a:off x="581891" y="3370729"/>
            <a:ext cx="11028217" cy="3323346"/>
          </a:xfrm>
          <a:prstGeom prst="rect">
            <a:avLst/>
          </a:prstGeom>
        </p:spPr>
        <p:txBody>
          <a:bodyPr wrap="square">
            <a:spAutoFit/>
          </a:bodyPr>
          <a:lstStyle/>
          <a:p>
            <a:pPr>
              <a:lnSpc>
                <a:spcPct val="80000"/>
              </a:lnSpc>
            </a:pPr>
            <a:r>
              <a:rPr lang="en-CA" sz="3200" b="1" dirty="0">
                <a:latin typeface="inherit"/>
              </a:rPr>
              <a:t>The features of Dao Ma puncture method treatment</a:t>
            </a:r>
          </a:p>
          <a:p>
            <a:pPr>
              <a:lnSpc>
                <a:spcPct val="80000"/>
              </a:lnSpc>
            </a:pPr>
            <a:r>
              <a:rPr lang="en-CA" sz="3200" b="1" dirty="0">
                <a:latin typeface="inherit"/>
              </a:rPr>
              <a:t> </a:t>
            </a:r>
            <a:r>
              <a:rPr lang="en-US" altLang="en-US" dirty="0">
                <a:latin typeface="inherit"/>
              </a:rPr>
              <a:t>4. Extra-heavy section: The Dao Ma puncture method does not emphasize the meridian, but it pays attention to the method of acupoint selection in the section, which is also very different from the traditional acupuncture method. The acupoints are divided into one </a:t>
            </a:r>
            <a:r>
              <a:rPr lang="en-US" altLang="en-US" dirty="0" err="1">
                <a:latin typeface="inherit"/>
              </a:rPr>
              <a:t>one</a:t>
            </a:r>
            <a:r>
              <a:rPr lang="en-US" altLang="en-US" dirty="0">
                <a:latin typeface="inherit"/>
              </a:rPr>
              <a:t> to ten </a:t>
            </a:r>
            <a:r>
              <a:rPr lang="en-US" altLang="en-US" dirty="0" err="1">
                <a:latin typeface="inherit"/>
              </a:rPr>
              <a:t>ten</a:t>
            </a:r>
            <a:r>
              <a:rPr lang="en-US" altLang="en-US" dirty="0">
                <a:latin typeface="inherit"/>
              </a:rPr>
              <a:t> parts and each part can be independently formed into a system. The local section can represent the whole body. Each section has Dao Ma puncture method points, such as the four </a:t>
            </a:r>
            <a:r>
              <a:rPr lang="en-US" altLang="en-US" dirty="0" err="1">
                <a:latin typeface="inherit"/>
              </a:rPr>
              <a:t>four</a:t>
            </a:r>
            <a:r>
              <a:rPr lang="en-US" altLang="en-US" dirty="0">
                <a:latin typeface="inherit"/>
              </a:rPr>
              <a:t> parts </a:t>
            </a:r>
            <a:r>
              <a:rPr lang="en-US" altLang="en-US" dirty="0" err="1">
                <a:latin typeface="inherit"/>
              </a:rPr>
              <a:t>Tianzong</a:t>
            </a:r>
            <a:r>
              <a:rPr lang="en-US" altLang="en-US" dirty="0">
                <a:latin typeface="inherit"/>
              </a:rPr>
              <a:t>, </a:t>
            </a:r>
            <a:r>
              <a:rPr lang="en-US" altLang="en-US" dirty="0" err="1">
                <a:latin typeface="inherit"/>
              </a:rPr>
              <a:t>Dizong</a:t>
            </a:r>
            <a:r>
              <a:rPr lang="en-US" altLang="en-US" dirty="0">
                <a:latin typeface="inherit"/>
              </a:rPr>
              <a:t>, </a:t>
            </a:r>
            <a:r>
              <a:rPr lang="en-US" altLang="en-US" dirty="0" err="1">
                <a:latin typeface="inherit"/>
              </a:rPr>
              <a:t>Renzong</a:t>
            </a:r>
            <a:r>
              <a:rPr lang="en-US" altLang="en-US" dirty="0">
                <a:latin typeface="inherit"/>
              </a:rPr>
              <a:t>; the triple one, two, three points of the seven </a:t>
            </a:r>
            <a:r>
              <a:rPr lang="en-US" altLang="en-US" dirty="0" err="1">
                <a:latin typeface="inherit"/>
              </a:rPr>
              <a:t>seven</a:t>
            </a:r>
            <a:r>
              <a:rPr lang="en-US" altLang="en-US" dirty="0">
                <a:latin typeface="inherit"/>
              </a:rPr>
              <a:t> parts, the </a:t>
            </a:r>
            <a:r>
              <a:rPr lang="en-US" altLang="en-US" dirty="0" err="1">
                <a:latin typeface="inherit"/>
              </a:rPr>
              <a:t>shang</a:t>
            </a:r>
            <a:r>
              <a:rPr lang="en-US" altLang="en-US" dirty="0">
                <a:latin typeface="inherit"/>
              </a:rPr>
              <a:t> san </a:t>
            </a:r>
            <a:r>
              <a:rPr lang="en-US" altLang="en-US" dirty="0" err="1">
                <a:latin typeface="inherit"/>
              </a:rPr>
              <a:t>huang</a:t>
            </a:r>
            <a:r>
              <a:rPr lang="en-US" altLang="en-US" dirty="0">
                <a:latin typeface="inherit"/>
              </a:rPr>
              <a:t> of the eighty-eight parts, the tenth part of the </a:t>
            </a:r>
            <a:r>
              <a:rPr lang="en-US" altLang="en-US" dirty="0" err="1">
                <a:latin typeface="inherit"/>
              </a:rPr>
              <a:t>zhenghui</a:t>
            </a:r>
            <a:r>
              <a:rPr lang="en-US" altLang="en-US" dirty="0">
                <a:latin typeface="inherit"/>
              </a:rPr>
              <a:t>, </a:t>
            </a:r>
            <a:r>
              <a:rPr lang="en-US" altLang="en-US" dirty="0" err="1">
                <a:latin typeface="inherit"/>
              </a:rPr>
              <a:t>qianhui</a:t>
            </a:r>
            <a:r>
              <a:rPr lang="en-US" altLang="en-US" dirty="0">
                <a:latin typeface="inherit"/>
              </a:rPr>
              <a:t>, </a:t>
            </a:r>
            <a:r>
              <a:rPr lang="en-US" altLang="en-US" dirty="0" err="1">
                <a:latin typeface="inherit"/>
              </a:rPr>
              <a:t>houhui</a:t>
            </a:r>
            <a:r>
              <a:rPr lang="en-US" altLang="en-US" dirty="0">
                <a:latin typeface="inherit"/>
              </a:rPr>
              <a:t> and so on. </a:t>
            </a:r>
          </a:p>
          <a:p>
            <a:pPr>
              <a:lnSpc>
                <a:spcPct val="80000"/>
              </a:lnSpc>
            </a:pPr>
            <a:endParaRPr lang="en-US" altLang="en-US" dirty="0">
              <a:latin typeface="inherit"/>
            </a:endParaRPr>
          </a:p>
          <a:p>
            <a:pPr>
              <a:lnSpc>
                <a:spcPct val="80000"/>
              </a:lnSpc>
            </a:pPr>
            <a:r>
              <a:rPr lang="en-US" altLang="en-US" dirty="0">
                <a:latin typeface="inherit"/>
              </a:rPr>
              <a:t>5. Simple method: Dong's acupuncture method does not talk about all kinds of ancient transmissions. It does not talk about the technique of reinforcing and reducing method. The puncture method is simple and clear. </a:t>
            </a:r>
          </a:p>
          <a:p>
            <a:pPr>
              <a:lnSpc>
                <a:spcPct val="80000"/>
              </a:lnSpc>
            </a:pPr>
            <a:endParaRPr lang="en-US" altLang="en-US" dirty="0">
              <a:latin typeface="inherit"/>
            </a:endParaRPr>
          </a:p>
          <a:p>
            <a:pPr>
              <a:lnSpc>
                <a:spcPct val="80000"/>
              </a:lnSpc>
            </a:pPr>
            <a:r>
              <a:rPr lang="en-US" altLang="en-US" dirty="0">
                <a:latin typeface="inherit"/>
              </a:rPr>
              <a:t>6. Low risk: The location of the acupoints of Dong's Dao Ma acupuncture treatment method are mostly based on limbs, head and ears, not in the abdomen and chest, avoiding some dangerous areas of the human body. </a:t>
            </a:r>
            <a:endParaRPr lang="en-CA" dirty="0">
              <a:latin typeface="inherit"/>
            </a:endParaRPr>
          </a:p>
        </p:txBody>
      </p:sp>
    </p:spTree>
    <p:extLst>
      <p:ext uri="{BB962C8B-B14F-4D97-AF65-F5344CB8AC3E}">
        <p14:creationId xmlns:p14="http://schemas.microsoft.com/office/powerpoint/2010/main" val="8825347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4EEB2-0581-422E-9C3C-7C710F37F9C0}"/>
              </a:ext>
            </a:extLst>
          </p:cNvPr>
          <p:cNvSpPr>
            <a:spLocks noGrp="1"/>
          </p:cNvSpPr>
          <p:nvPr>
            <p:ph type="title"/>
          </p:nvPr>
        </p:nvSpPr>
        <p:spPr>
          <a:xfrm>
            <a:off x="612396" y="810934"/>
            <a:ext cx="5483604" cy="757807"/>
          </a:xfrm>
        </p:spPr>
        <p:txBody>
          <a:bodyPr>
            <a:normAutofit/>
          </a:bodyPr>
          <a:lstStyle/>
          <a:p>
            <a:r>
              <a:rPr lang="en-US" altLang="zh-CN" sz="3600" b="1" dirty="0">
                <a:solidFill>
                  <a:schemeClr val="tx2"/>
                </a:solidFill>
                <a:latin typeface="+mn-ea"/>
                <a:ea typeface="+mn-ea"/>
              </a:rPr>
              <a:t>2. </a:t>
            </a:r>
            <a:r>
              <a:rPr lang="zh-CN" altLang="en-US" sz="3600" b="1" dirty="0">
                <a:solidFill>
                  <a:schemeClr val="tx2"/>
                </a:solidFill>
                <a:latin typeface="+mn-ea"/>
                <a:ea typeface="+mn-ea"/>
              </a:rPr>
              <a:t>动气针法</a:t>
            </a:r>
            <a:endParaRPr lang="en-CA" sz="3600" b="1" dirty="0">
              <a:solidFill>
                <a:schemeClr val="tx2"/>
              </a:solidFill>
              <a:latin typeface="+mn-ea"/>
              <a:ea typeface="+mn-ea"/>
            </a:endParaRPr>
          </a:p>
        </p:txBody>
      </p:sp>
      <p:sp>
        <p:nvSpPr>
          <p:cNvPr id="3" name="Content Placeholder 2">
            <a:extLst>
              <a:ext uri="{FF2B5EF4-FFF2-40B4-BE49-F238E27FC236}">
                <a16:creationId xmlns:a16="http://schemas.microsoft.com/office/drawing/2014/main" id="{04794BFD-0901-4822-AC3B-344CF235B083}"/>
              </a:ext>
            </a:extLst>
          </p:cNvPr>
          <p:cNvSpPr>
            <a:spLocks noGrp="1"/>
          </p:cNvSpPr>
          <p:nvPr>
            <p:ph idx="1"/>
          </p:nvPr>
        </p:nvSpPr>
        <p:spPr>
          <a:xfrm>
            <a:off x="314585" y="1497106"/>
            <a:ext cx="6255221" cy="1723021"/>
          </a:xfrm>
        </p:spPr>
        <p:txBody>
          <a:bodyPr>
            <a:normAutofit/>
          </a:bodyPr>
          <a:lstStyle/>
          <a:p>
            <a:r>
              <a:rPr lang="zh-CN" altLang="en-US" sz="2000" dirty="0"/>
              <a:t>对侧</a:t>
            </a:r>
            <a:r>
              <a:rPr lang="zh-TW" altLang="en-US" sz="2000" dirty="0"/>
              <a:t>取穴扎針後的同時，患部導引運動，以引導針氣平衡行氣至患部，要患者主動運動患部，調勻呼吸，觀想患部酸痛逐漸減輕、慢慢消失。所以不只是光叫患者運動患部，更須配合呼吸與意念，尤其意念的觀想很重要。</a:t>
            </a:r>
            <a:endParaRPr lang="en-CA" sz="2000" dirty="0"/>
          </a:p>
        </p:txBody>
      </p:sp>
      <p:sp>
        <p:nvSpPr>
          <p:cNvPr id="6" name="Title 1">
            <a:extLst>
              <a:ext uri="{FF2B5EF4-FFF2-40B4-BE49-F238E27FC236}">
                <a16:creationId xmlns:a16="http://schemas.microsoft.com/office/drawing/2014/main" id="{60A1336E-7B9B-42D8-A775-B5C733E6728C}"/>
              </a:ext>
            </a:extLst>
          </p:cNvPr>
          <p:cNvSpPr txBox="1">
            <a:spLocks/>
          </p:cNvSpPr>
          <p:nvPr/>
        </p:nvSpPr>
        <p:spPr>
          <a:xfrm>
            <a:off x="0" y="0"/>
            <a:ext cx="5033399" cy="8814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000" b="1" dirty="0">
                <a:solidFill>
                  <a:schemeClr val="tx2"/>
                </a:solidFill>
                <a:latin typeface="+mn-ea"/>
                <a:ea typeface="+mn-ea"/>
              </a:rPr>
              <a:t>（二）针法特色</a:t>
            </a:r>
            <a:endParaRPr lang="en-CA" sz="4000" b="1" dirty="0">
              <a:solidFill>
                <a:schemeClr val="tx2"/>
              </a:solidFill>
              <a:latin typeface="+mn-ea"/>
              <a:ea typeface="+mn-ea"/>
            </a:endParaRPr>
          </a:p>
        </p:txBody>
      </p:sp>
      <p:pic>
        <p:nvPicPr>
          <p:cNvPr id="7" name="Picture 6">
            <a:extLst>
              <a:ext uri="{FF2B5EF4-FFF2-40B4-BE49-F238E27FC236}">
                <a16:creationId xmlns:a16="http://schemas.microsoft.com/office/drawing/2014/main" id="{E6228ACB-551A-449B-9764-C91CC35188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6440" y="1658471"/>
            <a:ext cx="5635560" cy="4724278"/>
          </a:xfrm>
          <a:prstGeom prst="rect">
            <a:avLst/>
          </a:prstGeom>
        </p:spPr>
      </p:pic>
      <p:sp>
        <p:nvSpPr>
          <p:cNvPr id="5" name="Rectangle 4">
            <a:extLst>
              <a:ext uri="{FF2B5EF4-FFF2-40B4-BE49-F238E27FC236}">
                <a16:creationId xmlns:a16="http://schemas.microsoft.com/office/drawing/2014/main" id="{A76170B9-D616-40ED-BAC6-59AB140C9BE8}"/>
              </a:ext>
            </a:extLst>
          </p:cNvPr>
          <p:cNvSpPr/>
          <p:nvPr/>
        </p:nvSpPr>
        <p:spPr>
          <a:xfrm>
            <a:off x="314585" y="3381492"/>
            <a:ext cx="6281955" cy="3323987"/>
          </a:xfrm>
          <a:prstGeom prst="rect">
            <a:avLst/>
          </a:prstGeom>
        </p:spPr>
        <p:txBody>
          <a:bodyPr wrap="square">
            <a:spAutoFit/>
          </a:bodyPr>
          <a:lstStyle/>
          <a:p>
            <a:r>
              <a:rPr lang="zh-CN" altLang="en-US" sz="2800" b="1" dirty="0">
                <a:solidFill>
                  <a:srgbClr val="212121"/>
                </a:solidFill>
                <a:latin typeface="inherit"/>
              </a:rPr>
              <a:t>（</a:t>
            </a:r>
            <a:r>
              <a:rPr lang="en-US" altLang="zh-CN" sz="2800" b="1" dirty="0">
                <a:solidFill>
                  <a:srgbClr val="212121"/>
                </a:solidFill>
                <a:latin typeface="inherit"/>
              </a:rPr>
              <a:t>2</a:t>
            </a:r>
            <a:r>
              <a:rPr lang="zh-CN" altLang="en-US" sz="2800" b="1" dirty="0">
                <a:solidFill>
                  <a:srgbClr val="212121"/>
                </a:solidFill>
                <a:latin typeface="inherit"/>
              </a:rPr>
              <a:t>）</a:t>
            </a:r>
            <a:r>
              <a:rPr lang="en-US" altLang="en-US" sz="2800" b="1" dirty="0">
                <a:solidFill>
                  <a:srgbClr val="212121"/>
                </a:solidFill>
                <a:latin typeface="inherit"/>
              </a:rPr>
              <a:t>Features of the puncture method</a:t>
            </a:r>
            <a:endParaRPr lang="en-CA" sz="2800" b="1" dirty="0"/>
          </a:p>
          <a:p>
            <a:r>
              <a:rPr lang="en-CA" sz="2000" b="1" dirty="0"/>
              <a:t>       </a:t>
            </a:r>
            <a:r>
              <a:rPr lang="en-CA" b="1" dirty="0"/>
              <a:t>2. Dong Qi </a:t>
            </a:r>
            <a:r>
              <a:rPr lang="en-CA" dirty="0"/>
              <a:t>(means moving energy)</a:t>
            </a:r>
            <a:r>
              <a:rPr lang="en-CA" b="1" dirty="0"/>
              <a:t>puncture method </a:t>
            </a:r>
          </a:p>
          <a:p>
            <a:r>
              <a:rPr lang="en-US" altLang="en-US" dirty="0">
                <a:solidFill>
                  <a:srgbClr val="212121"/>
                </a:solidFill>
                <a:latin typeface="inherit"/>
              </a:rPr>
              <a:t>After needles are inserted, the affected part guides the movement at the same time in order to guide the needle to balance the energy to the affected part. The patient should actively move the affected part, breathing steadily. The pain in the affected part gradually reduce and slowly disappear. Therefore, patient not only exercises the affected area, but also cooperate breathing with mind together. Especially,  the idea of ​​the mind is very important.</a:t>
            </a:r>
            <a:r>
              <a:rPr lang="en-US" altLang="en-US" sz="1050" dirty="0"/>
              <a:t> </a:t>
            </a:r>
            <a:endParaRPr lang="en-US" altLang="en-US" sz="2800" dirty="0">
              <a:latin typeface="Arial" panose="020B0604020202020204" pitchFamily="34" charset="0"/>
            </a:endParaRPr>
          </a:p>
          <a:p>
            <a:endParaRPr lang="en-CA" dirty="0"/>
          </a:p>
        </p:txBody>
      </p:sp>
    </p:spTree>
    <p:extLst>
      <p:ext uri="{BB962C8B-B14F-4D97-AF65-F5344CB8AC3E}">
        <p14:creationId xmlns:p14="http://schemas.microsoft.com/office/powerpoint/2010/main" val="12339856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48986-C140-4EF7-BA51-7A3E4E5EFE8B}"/>
              </a:ext>
            </a:extLst>
          </p:cNvPr>
          <p:cNvSpPr>
            <a:spLocks noGrp="1"/>
          </p:cNvSpPr>
          <p:nvPr>
            <p:ph type="title"/>
          </p:nvPr>
        </p:nvSpPr>
        <p:spPr>
          <a:xfrm>
            <a:off x="0" y="0"/>
            <a:ext cx="4840448" cy="906011"/>
          </a:xfrm>
        </p:spPr>
        <p:txBody>
          <a:bodyPr>
            <a:normAutofit/>
          </a:bodyPr>
          <a:lstStyle/>
          <a:p>
            <a:r>
              <a:rPr lang="ko-KR" altLang="en-US" sz="4000" b="1" dirty="0">
                <a:solidFill>
                  <a:schemeClr val="tx2"/>
                </a:solidFill>
                <a:latin typeface="DengXian" panose="02010600030101010101" pitchFamily="2" charset="-122"/>
              </a:rPr>
              <a:t>（</a:t>
            </a:r>
            <a:r>
              <a:rPr lang="zh-CN" altLang="en-US" sz="4000" b="1" dirty="0">
                <a:solidFill>
                  <a:schemeClr val="tx2"/>
                </a:solidFill>
                <a:latin typeface="DengXian" panose="02010600030101010101" pitchFamily="2" charset="-122"/>
                <a:ea typeface="DengXian" panose="02010600030101010101" pitchFamily="2" charset="-122"/>
              </a:rPr>
              <a:t>三</a:t>
            </a:r>
            <a:r>
              <a:rPr lang="ko-KR" altLang="en-US" sz="4000" b="1" dirty="0">
                <a:solidFill>
                  <a:schemeClr val="tx2"/>
                </a:solidFill>
                <a:latin typeface="DengXian" panose="02010600030101010101" pitchFamily="2" charset="-122"/>
              </a:rPr>
              <a:t>）心法特色</a:t>
            </a:r>
            <a:endParaRPr lang="en-CA" sz="4000" b="1" dirty="0">
              <a:solidFill>
                <a:schemeClr val="tx2"/>
              </a:solidFill>
              <a:latin typeface="DengXian" panose="02010600030101010101" pitchFamily="2" charset="-122"/>
              <a:ea typeface="DengXian" panose="02010600030101010101" pitchFamily="2" charset="-122"/>
            </a:endParaRPr>
          </a:p>
        </p:txBody>
      </p:sp>
      <p:sp>
        <p:nvSpPr>
          <p:cNvPr id="3" name="Content Placeholder 2">
            <a:extLst>
              <a:ext uri="{FF2B5EF4-FFF2-40B4-BE49-F238E27FC236}">
                <a16:creationId xmlns:a16="http://schemas.microsoft.com/office/drawing/2014/main" id="{CFBCCB8D-885A-44CB-9783-1E2FC63A08EF}"/>
              </a:ext>
            </a:extLst>
          </p:cNvPr>
          <p:cNvSpPr>
            <a:spLocks noGrp="1"/>
          </p:cNvSpPr>
          <p:nvPr>
            <p:ph idx="1"/>
          </p:nvPr>
        </p:nvSpPr>
        <p:spPr>
          <a:xfrm>
            <a:off x="746497" y="723407"/>
            <a:ext cx="11275174" cy="2365696"/>
          </a:xfrm>
        </p:spPr>
        <p:txBody>
          <a:bodyPr>
            <a:normAutofit lnSpcReduction="10000"/>
          </a:bodyPr>
          <a:lstStyle/>
          <a:p>
            <a:r>
              <a:rPr lang="en-US" altLang="zh-CN" sz="2400" dirty="0"/>
              <a:t>1</a:t>
            </a:r>
            <a:r>
              <a:rPr lang="zh-CN" altLang="en-US" sz="2400" dirty="0"/>
              <a:t>、全息通应：整体中任何一个独立部分，都影缩着整体的信息</a:t>
            </a:r>
            <a:r>
              <a:rPr lang="en-CA" altLang="zh-CN" sz="2400" dirty="0"/>
              <a:t>Fractal Theory</a:t>
            </a:r>
          </a:p>
          <a:p>
            <a:r>
              <a:rPr lang="en-US" altLang="ko-KR" sz="2400" dirty="0"/>
              <a:t>2</a:t>
            </a:r>
            <a:r>
              <a:rPr lang="ko-KR" altLang="en-US" sz="2400" dirty="0"/>
              <a:t>、同气相求：</a:t>
            </a:r>
            <a:r>
              <a:rPr lang="zh-CN" altLang="en-US" sz="2400" dirty="0"/>
              <a:t>以骨治骨，以筋治筋，以肉治肉，以脉治脉，以皮治皮。如治疗各种骨刺，必须贴骨扎针方有特效</a:t>
            </a:r>
            <a:endParaRPr lang="en-CA" altLang="zh-CN" sz="2400" dirty="0"/>
          </a:p>
          <a:p>
            <a:r>
              <a:rPr lang="en-US" altLang="zh-CN" sz="2400" dirty="0"/>
              <a:t>3</a:t>
            </a:r>
            <a:r>
              <a:rPr lang="zh-CN" altLang="en-US" sz="2400" dirty="0"/>
              <a:t>、脏腑别通</a:t>
            </a:r>
            <a:r>
              <a:rPr lang="en-CA" altLang="zh-CN" sz="2400" dirty="0"/>
              <a:t>(</a:t>
            </a:r>
            <a:r>
              <a:rPr lang="zh-CN" altLang="en-US" dirty="0"/>
              <a:t>医学入门</a:t>
            </a:r>
            <a:r>
              <a:rPr lang="en-CA" altLang="zh-CN" dirty="0"/>
              <a:t>)</a:t>
            </a:r>
            <a:r>
              <a:rPr lang="zh-CN" altLang="en-US" dirty="0"/>
              <a:t> </a:t>
            </a:r>
            <a:r>
              <a:rPr lang="zh-CN" altLang="en-US" sz="2400" dirty="0"/>
              <a:t>： 脏腑气化相通。如重子、重仙在肺经上，主治膀胱经之背痛；中白、下白在三焦经上，补肾作用极佳；木穴在大肠经上，治肝火旺极具特效；火包穴在胃经上，透过胃与心包通，治心绞痛特效</a:t>
            </a:r>
            <a:endParaRPr lang="en-CA" sz="2400" dirty="0"/>
          </a:p>
        </p:txBody>
      </p:sp>
      <p:sp>
        <p:nvSpPr>
          <p:cNvPr id="5" name="Rectangle 4">
            <a:extLst>
              <a:ext uri="{FF2B5EF4-FFF2-40B4-BE49-F238E27FC236}">
                <a16:creationId xmlns:a16="http://schemas.microsoft.com/office/drawing/2014/main" id="{C4BFC15A-7ADB-4F65-A412-F2A57E444259}"/>
              </a:ext>
            </a:extLst>
          </p:cNvPr>
          <p:cNvSpPr/>
          <p:nvPr/>
        </p:nvSpPr>
        <p:spPr>
          <a:xfrm>
            <a:off x="397742" y="3814296"/>
            <a:ext cx="11686682" cy="2985433"/>
          </a:xfrm>
          <a:prstGeom prst="rect">
            <a:avLst/>
          </a:prstGeom>
        </p:spPr>
        <p:txBody>
          <a:bodyPr wrap="square">
            <a:spAutoFit/>
          </a:bodyPr>
          <a:lstStyle/>
          <a:p>
            <a:r>
              <a:rPr lang="zh-CN" altLang="en-US" sz="2800" b="1" dirty="0">
                <a:solidFill>
                  <a:srgbClr val="212121"/>
                </a:solidFill>
                <a:latin typeface="inherit"/>
              </a:rPr>
              <a:t>（</a:t>
            </a:r>
            <a:r>
              <a:rPr lang="en-US" altLang="zh-CN" sz="2800" b="1" dirty="0">
                <a:solidFill>
                  <a:srgbClr val="212121"/>
                </a:solidFill>
                <a:latin typeface="inherit"/>
              </a:rPr>
              <a:t>3</a:t>
            </a:r>
            <a:r>
              <a:rPr lang="zh-CN" altLang="en-US" sz="2800" b="1" dirty="0">
                <a:solidFill>
                  <a:srgbClr val="212121"/>
                </a:solidFill>
                <a:latin typeface="inherit"/>
              </a:rPr>
              <a:t>）</a:t>
            </a:r>
            <a:r>
              <a:rPr lang="en-US" altLang="zh-CN" sz="2800" b="1" dirty="0">
                <a:solidFill>
                  <a:srgbClr val="212121"/>
                </a:solidFill>
                <a:latin typeface="inherit"/>
              </a:rPr>
              <a:t> </a:t>
            </a:r>
            <a:r>
              <a:rPr lang="en-US" altLang="en-US" sz="2800" b="1" dirty="0">
                <a:solidFill>
                  <a:srgbClr val="212121"/>
                </a:solidFill>
                <a:latin typeface="inherit"/>
              </a:rPr>
              <a:t>Features of </a:t>
            </a:r>
            <a:r>
              <a:rPr lang="en-US" altLang="en-US" sz="2800" b="1" dirty="0">
                <a:latin typeface="inherit"/>
              </a:rPr>
              <a:t>mental cultivation methods </a:t>
            </a:r>
          </a:p>
          <a:p>
            <a:r>
              <a:rPr lang="en-US" altLang="zh-CN" sz="2000" dirty="0">
                <a:solidFill>
                  <a:srgbClr val="212121"/>
                </a:solidFill>
                <a:latin typeface="inherit"/>
              </a:rPr>
              <a:t>      1. </a:t>
            </a:r>
            <a:r>
              <a:rPr lang="en-US" altLang="en-US" sz="2000" dirty="0">
                <a:solidFill>
                  <a:srgbClr val="212121"/>
                </a:solidFill>
                <a:latin typeface="inherit"/>
              </a:rPr>
              <a:t>Holographic connection: any independent part of the whole body shadows the overall information.</a:t>
            </a:r>
          </a:p>
          <a:p>
            <a:r>
              <a:rPr lang="en-US" altLang="en-US" sz="2000" dirty="0">
                <a:solidFill>
                  <a:srgbClr val="212121"/>
                </a:solidFill>
                <a:latin typeface="inherit"/>
              </a:rPr>
              <a:t>      2. </a:t>
            </a:r>
            <a:r>
              <a:rPr lang="en-CA" dirty="0"/>
              <a:t>Birds of a feather flock together </a:t>
            </a:r>
            <a:r>
              <a:rPr lang="en-US" altLang="en-US" sz="2000" dirty="0">
                <a:latin typeface="inherit"/>
              </a:rPr>
              <a:t>:</a:t>
            </a:r>
            <a:r>
              <a:rPr lang="en-US" altLang="en-US" sz="2000" dirty="0">
                <a:solidFill>
                  <a:srgbClr val="FF0000"/>
                </a:solidFill>
                <a:latin typeface="inherit"/>
              </a:rPr>
              <a:t> </a:t>
            </a:r>
            <a:r>
              <a:rPr lang="en-US" altLang="en-US" sz="2000" dirty="0">
                <a:solidFill>
                  <a:srgbClr val="212121"/>
                </a:solidFill>
                <a:latin typeface="inherit"/>
              </a:rPr>
              <a:t>treat bones with bone, treat tendon with tendon, treat muscles with muscles, treat pulse   with pulse, treat skin with skin. For example, </a:t>
            </a:r>
            <a:r>
              <a:rPr lang="en-CA" dirty="0"/>
              <a:t>Bone tie needle </a:t>
            </a:r>
            <a:r>
              <a:rPr lang="en-US" altLang="en-US" sz="2000" dirty="0">
                <a:solidFill>
                  <a:srgbClr val="212121"/>
                </a:solidFill>
                <a:latin typeface="inherit"/>
              </a:rPr>
              <a:t>method is used to treat bone spur. </a:t>
            </a:r>
          </a:p>
          <a:p>
            <a:r>
              <a:rPr lang="en-US" altLang="en-US" sz="2000" dirty="0">
                <a:solidFill>
                  <a:srgbClr val="212121"/>
                </a:solidFill>
                <a:latin typeface="inherit"/>
              </a:rPr>
              <a:t>      3. Organs connection: Qi of organs are connected. For example, </a:t>
            </a:r>
            <a:r>
              <a:rPr lang="en-US" altLang="en-US" sz="2000" dirty="0" err="1">
                <a:solidFill>
                  <a:srgbClr val="212121"/>
                </a:solidFill>
                <a:latin typeface="inherit"/>
              </a:rPr>
              <a:t>Zhongzi</a:t>
            </a:r>
            <a:r>
              <a:rPr lang="en-US" altLang="en-US" sz="2000" dirty="0">
                <a:solidFill>
                  <a:srgbClr val="212121"/>
                </a:solidFill>
                <a:latin typeface="inherit"/>
              </a:rPr>
              <a:t> is located at lung meridian to treat back pain; </a:t>
            </a:r>
            <a:r>
              <a:rPr lang="en-US" altLang="en-US" sz="2000" dirty="0" err="1">
                <a:solidFill>
                  <a:srgbClr val="212121"/>
                </a:solidFill>
                <a:latin typeface="inherit"/>
              </a:rPr>
              <a:t>Zhongbai</a:t>
            </a:r>
            <a:r>
              <a:rPr lang="en-US" altLang="en-US" sz="2000" dirty="0">
                <a:solidFill>
                  <a:srgbClr val="212121"/>
                </a:solidFill>
                <a:latin typeface="inherit"/>
              </a:rPr>
              <a:t> and </a:t>
            </a:r>
            <a:r>
              <a:rPr lang="en-US" altLang="en-US" sz="2000" dirty="0" err="1">
                <a:solidFill>
                  <a:srgbClr val="212121"/>
                </a:solidFill>
                <a:latin typeface="inherit"/>
              </a:rPr>
              <a:t>Xiabai</a:t>
            </a:r>
            <a:r>
              <a:rPr lang="en-US" altLang="en-US" sz="2000" dirty="0">
                <a:solidFill>
                  <a:srgbClr val="212121"/>
                </a:solidFill>
                <a:latin typeface="inherit"/>
              </a:rPr>
              <a:t> are located at triple energizer to improve kidney function; </a:t>
            </a:r>
            <a:r>
              <a:rPr lang="en-US" altLang="en-US" sz="2000" dirty="0" err="1">
                <a:solidFill>
                  <a:srgbClr val="212121"/>
                </a:solidFill>
                <a:latin typeface="inherit"/>
              </a:rPr>
              <a:t>Muxue</a:t>
            </a:r>
            <a:r>
              <a:rPr lang="en-US" altLang="en-US" sz="2000" dirty="0">
                <a:solidFill>
                  <a:srgbClr val="212121"/>
                </a:solidFill>
                <a:latin typeface="inherit"/>
              </a:rPr>
              <a:t> is located at large intestine, which has great effects on liver-heat; </a:t>
            </a:r>
            <a:r>
              <a:rPr lang="en-US" altLang="en-US" sz="2000" dirty="0" err="1">
                <a:solidFill>
                  <a:srgbClr val="212121"/>
                </a:solidFill>
                <a:latin typeface="inherit"/>
              </a:rPr>
              <a:t>Huobao</a:t>
            </a:r>
            <a:r>
              <a:rPr lang="en-US" altLang="en-US" sz="2000" dirty="0">
                <a:solidFill>
                  <a:srgbClr val="212121"/>
                </a:solidFill>
                <a:latin typeface="inherit"/>
              </a:rPr>
              <a:t> is located at stomach meridian, which is effective for treating angina. </a:t>
            </a:r>
            <a:endParaRPr lang="en-US" altLang="en-US" sz="2000" dirty="0">
              <a:solidFill>
                <a:srgbClr val="FF0000"/>
              </a:solidFill>
              <a:latin typeface="inherit"/>
            </a:endParaRPr>
          </a:p>
        </p:txBody>
      </p:sp>
    </p:spTree>
    <p:extLst>
      <p:ext uri="{BB962C8B-B14F-4D97-AF65-F5344CB8AC3E}">
        <p14:creationId xmlns:p14="http://schemas.microsoft.com/office/powerpoint/2010/main" val="32586012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3E771-73A9-423D-B947-0404B40056F8}"/>
              </a:ext>
            </a:extLst>
          </p:cNvPr>
          <p:cNvSpPr>
            <a:spLocks noGrp="1"/>
          </p:cNvSpPr>
          <p:nvPr>
            <p:ph type="title"/>
          </p:nvPr>
        </p:nvSpPr>
        <p:spPr>
          <a:xfrm>
            <a:off x="0" y="0"/>
            <a:ext cx="4320330" cy="830510"/>
          </a:xfrm>
        </p:spPr>
        <p:txBody>
          <a:bodyPr>
            <a:normAutofit/>
          </a:bodyPr>
          <a:lstStyle/>
          <a:p>
            <a:r>
              <a:rPr lang="zh-CN" altLang="en-US" sz="4000" b="1" dirty="0">
                <a:solidFill>
                  <a:schemeClr val="tx2"/>
                </a:solidFill>
                <a:latin typeface="+mn-ea"/>
                <a:ea typeface="+mn-ea"/>
              </a:rPr>
              <a:t>（四）治疗特色</a:t>
            </a:r>
            <a:endParaRPr lang="en-CA" sz="4000" b="1" dirty="0">
              <a:solidFill>
                <a:schemeClr val="tx2"/>
              </a:solidFill>
              <a:latin typeface="+mn-ea"/>
              <a:ea typeface="+mn-ea"/>
            </a:endParaRPr>
          </a:p>
        </p:txBody>
      </p:sp>
      <p:sp>
        <p:nvSpPr>
          <p:cNvPr id="3" name="Content Placeholder 2">
            <a:extLst>
              <a:ext uri="{FF2B5EF4-FFF2-40B4-BE49-F238E27FC236}">
                <a16:creationId xmlns:a16="http://schemas.microsoft.com/office/drawing/2014/main" id="{BA92EEDB-ADB6-4309-A564-F7BD55E4E9CC}"/>
              </a:ext>
            </a:extLst>
          </p:cNvPr>
          <p:cNvSpPr>
            <a:spLocks noGrp="1"/>
          </p:cNvSpPr>
          <p:nvPr>
            <p:ph idx="1"/>
          </p:nvPr>
        </p:nvSpPr>
        <p:spPr>
          <a:xfrm>
            <a:off x="628474" y="740863"/>
            <a:ext cx="10956722" cy="2284242"/>
          </a:xfrm>
        </p:spPr>
        <p:txBody>
          <a:bodyPr>
            <a:normAutofit lnSpcReduction="10000"/>
          </a:bodyPr>
          <a:lstStyle/>
          <a:p>
            <a:r>
              <a:rPr lang="zh-CN" altLang="en-US" sz="2000" dirty="0"/>
              <a:t>“董氏正经奇穴治疗特色是取穴少，见效快，本人的治疗经验；</a:t>
            </a:r>
            <a:endParaRPr lang="en-CA" altLang="zh-CN" sz="2000" dirty="0"/>
          </a:p>
          <a:p>
            <a:pPr marL="0" indent="0">
              <a:buNone/>
            </a:pPr>
            <a:r>
              <a:rPr lang="zh-CN" altLang="en-US" sz="2000" dirty="0"/>
              <a:t>各种痛症、面瘫、偏头痛，眼散光，项强，落枕，肘关节痛，五十肩，膝关节炎，脚扭伤，腰扭伤，坐骨神经痛，鼻炎、哮喘、耳鸣、耳聋、失眠，高血压，糖尿病，肝癌，肝炎，食滞，便秘，胃炎，胃癌，甲状腺肿，皮肤过敏，膀胱炎，前列腺肿大，带状疱疹、赤白带，月经不调，不孕症、妇科病等。如重子穴治久年背痛立竿见影；又如肾关穴配灵骨穴治尿频；妇科穴治不孕症；驷马穴治过敏性鼻炎及多种皮肤病；正脊穴及上三黄治各种骨刺；下三皇治糖尿病；侧三里、侧下三里治面瘫等</a:t>
            </a:r>
            <a:endParaRPr lang="en-CA" sz="2000" dirty="0"/>
          </a:p>
        </p:txBody>
      </p:sp>
      <p:sp>
        <p:nvSpPr>
          <p:cNvPr id="5" name="Rectangle 4">
            <a:extLst>
              <a:ext uri="{FF2B5EF4-FFF2-40B4-BE49-F238E27FC236}">
                <a16:creationId xmlns:a16="http://schemas.microsoft.com/office/drawing/2014/main" id="{26F0A9BF-679D-4E13-8EA0-8C4EA3773E80}"/>
              </a:ext>
            </a:extLst>
          </p:cNvPr>
          <p:cNvSpPr/>
          <p:nvPr/>
        </p:nvSpPr>
        <p:spPr>
          <a:xfrm>
            <a:off x="487705" y="3524010"/>
            <a:ext cx="11097491" cy="3077766"/>
          </a:xfrm>
          <a:prstGeom prst="rect">
            <a:avLst/>
          </a:prstGeom>
        </p:spPr>
        <p:txBody>
          <a:bodyPr wrap="square">
            <a:spAutoFit/>
          </a:bodyPr>
          <a:lstStyle/>
          <a:p>
            <a:r>
              <a:rPr lang="zh-CN" altLang="en-US" sz="2800" b="1" dirty="0">
                <a:latin typeface="inherit"/>
              </a:rPr>
              <a:t>（</a:t>
            </a:r>
            <a:r>
              <a:rPr lang="en-US" altLang="zh-CN" sz="2800" b="1" dirty="0">
                <a:latin typeface="inherit"/>
              </a:rPr>
              <a:t>4</a:t>
            </a:r>
            <a:r>
              <a:rPr lang="zh-CN" altLang="en-US" sz="2800" b="1" dirty="0">
                <a:latin typeface="inherit"/>
              </a:rPr>
              <a:t>） </a:t>
            </a:r>
            <a:r>
              <a:rPr lang="en-CA" sz="2800" b="1" dirty="0">
                <a:latin typeface="inherit"/>
              </a:rPr>
              <a:t>Treatment Characteristics </a:t>
            </a:r>
          </a:p>
          <a:p>
            <a:r>
              <a:rPr lang="en-US" altLang="en-US" sz="2000" b="1" dirty="0">
                <a:solidFill>
                  <a:srgbClr val="212121"/>
                </a:solidFill>
                <a:latin typeface="inherit"/>
              </a:rPr>
              <a:t>The characteristics of Tung style acupoint treatment is to use a small number of points, quick effect from my own treatment experience; </a:t>
            </a:r>
          </a:p>
          <a:p>
            <a:r>
              <a:rPr lang="en-US" altLang="en-US" dirty="0">
                <a:solidFill>
                  <a:srgbClr val="212121"/>
                </a:solidFill>
                <a:latin typeface="inherit"/>
              </a:rPr>
              <a:t>Various pain, facial paralysis, migraine, eye astigmatism, stiff neck, elbow pain, </a:t>
            </a:r>
            <a:r>
              <a:rPr lang="en-CA" dirty="0">
                <a:latin typeface="inherit"/>
              </a:rPr>
              <a:t>adhesive capsulitis,</a:t>
            </a:r>
            <a:r>
              <a:rPr lang="en-US" altLang="en-US" dirty="0">
                <a:solidFill>
                  <a:srgbClr val="212121"/>
                </a:solidFill>
                <a:latin typeface="inherit"/>
              </a:rPr>
              <a:t> arthritis, sprained foot, lumbar sprain, sciatica, rhinitis, asthma, tinnitus, deafness, insomnia, hypertension, diabetes, liver cancer, hepatitis, food stagnation, constipation, gastritis, stomach cancer, goiter, skin allergies, cystitis, prostate enlargement, herpes zoster, red leucorrhea, irregular menstruation, infertility, gynecological diseases, etc. For example, </a:t>
            </a:r>
            <a:r>
              <a:rPr lang="en-US" altLang="en-US" dirty="0" err="1">
                <a:solidFill>
                  <a:srgbClr val="212121"/>
                </a:solidFill>
                <a:latin typeface="inherit"/>
              </a:rPr>
              <a:t>Zhongzi</a:t>
            </a:r>
            <a:r>
              <a:rPr lang="en-US" altLang="en-US" dirty="0">
                <a:solidFill>
                  <a:srgbClr val="212121"/>
                </a:solidFill>
                <a:latin typeface="inherit"/>
              </a:rPr>
              <a:t> acupoints treat long-term back pain; </a:t>
            </a:r>
            <a:r>
              <a:rPr lang="en-US" altLang="en-US" dirty="0" err="1">
                <a:solidFill>
                  <a:srgbClr val="212121"/>
                </a:solidFill>
                <a:latin typeface="inherit"/>
              </a:rPr>
              <a:t>Shenyu</a:t>
            </a:r>
            <a:r>
              <a:rPr lang="en-US" altLang="en-US" dirty="0">
                <a:solidFill>
                  <a:srgbClr val="212121"/>
                </a:solidFill>
                <a:latin typeface="inherit"/>
              </a:rPr>
              <a:t> acupoints treat urinary frequency; gynecological acupoints treat infertility; </a:t>
            </a:r>
            <a:r>
              <a:rPr lang="en-US" altLang="en-US" dirty="0" err="1">
                <a:solidFill>
                  <a:srgbClr val="212121"/>
                </a:solidFill>
                <a:latin typeface="inherit"/>
              </a:rPr>
              <a:t>Sima</a:t>
            </a:r>
            <a:r>
              <a:rPr lang="en-US" altLang="en-US" dirty="0">
                <a:solidFill>
                  <a:srgbClr val="212121"/>
                </a:solidFill>
                <a:latin typeface="inherit"/>
              </a:rPr>
              <a:t> acupoints for allergic rhinitis and various skin diseases; </a:t>
            </a:r>
            <a:r>
              <a:rPr lang="en-US" altLang="en-US" dirty="0" err="1">
                <a:solidFill>
                  <a:srgbClr val="212121"/>
                </a:solidFill>
                <a:latin typeface="inherit"/>
              </a:rPr>
              <a:t>Zhengji</a:t>
            </a:r>
            <a:r>
              <a:rPr lang="en-US" altLang="en-US" dirty="0">
                <a:solidFill>
                  <a:srgbClr val="212121"/>
                </a:solidFill>
                <a:latin typeface="inherit"/>
              </a:rPr>
              <a:t> acupoints and </a:t>
            </a:r>
            <a:r>
              <a:rPr lang="en-US" altLang="en-US" dirty="0" err="1">
                <a:solidFill>
                  <a:srgbClr val="212121"/>
                </a:solidFill>
                <a:latin typeface="inherit"/>
              </a:rPr>
              <a:t>Shangsanhuang</a:t>
            </a:r>
            <a:r>
              <a:rPr lang="en-US" altLang="en-US" dirty="0">
                <a:solidFill>
                  <a:srgbClr val="212121"/>
                </a:solidFill>
                <a:latin typeface="inherit"/>
              </a:rPr>
              <a:t> acupoints treat bone spur ; </a:t>
            </a:r>
            <a:r>
              <a:rPr lang="en-US" altLang="en-US" dirty="0" err="1">
                <a:solidFill>
                  <a:srgbClr val="212121"/>
                </a:solidFill>
                <a:latin typeface="inherit"/>
              </a:rPr>
              <a:t>Xiasanhuang</a:t>
            </a:r>
            <a:r>
              <a:rPr lang="en-US" altLang="en-US" dirty="0">
                <a:solidFill>
                  <a:srgbClr val="212121"/>
                </a:solidFill>
                <a:latin typeface="inherit"/>
              </a:rPr>
              <a:t> treat diabetes; Ce san li, Ce </a:t>
            </a:r>
            <a:r>
              <a:rPr lang="en-US" altLang="en-US" dirty="0" err="1">
                <a:solidFill>
                  <a:srgbClr val="212121"/>
                </a:solidFill>
                <a:latin typeface="inherit"/>
              </a:rPr>
              <a:t>xia</a:t>
            </a:r>
            <a:r>
              <a:rPr lang="en-US" altLang="en-US" dirty="0">
                <a:solidFill>
                  <a:srgbClr val="212121"/>
                </a:solidFill>
                <a:latin typeface="inherit"/>
              </a:rPr>
              <a:t> san li treat facial paralysis, etc.</a:t>
            </a:r>
            <a:r>
              <a:rPr lang="en-US" altLang="en-US" dirty="0">
                <a:latin typeface="inherit"/>
              </a:rPr>
              <a:t> </a:t>
            </a:r>
            <a:endParaRPr lang="en-CA" sz="2400" dirty="0"/>
          </a:p>
        </p:txBody>
      </p:sp>
    </p:spTree>
    <p:extLst>
      <p:ext uri="{BB962C8B-B14F-4D97-AF65-F5344CB8AC3E}">
        <p14:creationId xmlns:p14="http://schemas.microsoft.com/office/powerpoint/2010/main" val="29857800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5BA8F-E28B-4F0C-A3A6-7354128900A5}"/>
              </a:ext>
            </a:extLst>
          </p:cNvPr>
          <p:cNvSpPr>
            <a:spLocks noGrp="1"/>
          </p:cNvSpPr>
          <p:nvPr>
            <p:ph type="title"/>
          </p:nvPr>
        </p:nvSpPr>
        <p:spPr>
          <a:xfrm>
            <a:off x="0" y="110041"/>
            <a:ext cx="12192000" cy="845691"/>
          </a:xfrm>
        </p:spPr>
        <p:txBody>
          <a:bodyPr>
            <a:noAutofit/>
          </a:bodyPr>
          <a:lstStyle/>
          <a:p>
            <a:r>
              <a:rPr lang="ko-KR" altLang="en-US" sz="2400" b="1" dirty="0">
                <a:solidFill>
                  <a:schemeClr val="tx2"/>
                </a:solidFill>
                <a:latin typeface="DengXian" panose="02010600030101010101" pitchFamily="2" charset="-122"/>
              </a:rPr>
              <a:t>（</a:t>
            </a:r>
            <a:r>
              <a:rPr lang="zh-CN" altLang="en-US" sz="2400" b="1" dirty="0">
                <a:solidFill>
                  <a:schemeClr val="tx2"/>
                </a:solidFill>
                <a:latin typeface="DengXian" panose="02010600030101010101" pitchFamily="2" charset="-122"/>
                <a:ea typeface="DengXian" panose="02010600030101010101" pitchFamily="2" charset="-122"/>
              </a:rPr>
              <a:t>五</a:t>
            </a:r>
            <a:r>
              <a:rPr lang="ko-KR" altLang="en-US" sz="2400" b="1" dirty="0">
                <a:solidFill>
                  <a:schemeClr val="tx2"/>
                </a:solidFill>
                <a:latin typeface="DengXian" panose="02010600030101010101" pitchFamily="2" charset="-122"/>
              </a:rPr>
              <a:t>）</a:t>
            </a:r>
            <a:r>
              <a:rPr lang="zh-CN" altLang="en-US" sz="2400" b="1" dirty="0">
                <a:solidFill>
                  <a:schemeClr val="tx2"/>
                </a:solidFill>
                <a:latin typeface="DengXian" panose="02010600030101010101" pitchFamily="2" charset="-122"/>
                <a:ea typeface="DengXian" panose="02010600030101010101" pitchFamily="2" charset="-122"/>
              </a:rPr>
              <a:t> 诊断； 必须与诊断相配合</a:t>
            </a:r>
            <a:r>
              <a:rPr lang="en-US" altLang="zh-CN" sz="2800" b="1" dirty="0">
                <a:solidFill>
                  <a:schemeClr val="tx2"/>
                </a:solidFill>
                <a:latin typeface="DengXian" panose="02010600030101010101" pitchFamily="2" charset="-122"/>
                <a:ea typeface="DengXian" panose="02010600030101010101" pitchFamily="2" charset="-122"/>
              </a:rPr>
              <a:t>, </a:t>
            </a:r>
            <a:r>
              <a:rPr lang="en-US" altLang="en-US" sz="2800" b="1" dirty="0">
                <a:latin typeface="inherit"/>
              </a:rPr>
              <a:t>Diagnosis; must cooperate with </a:t>
            </a:r>
            <a:r>
              <a:rPr lang="en-US" altLang="en-US" sz="2800" b="1" dirty="0">
                <a:solidFill>
                  <a:schemeClr val="tx1"/>
                </a:solidFill>
                <a:latin typeface="inherit"/>
              </a:rPr>
              <a:t>the diagnosis</a:t>
            </a:r>
            <a:endParaRPr lang="en-CA" sz="2800" b="1" dirty="0">
              <a:solidFill>
                <a:schemeClr val="tx1"/>
              </a:solidFill>
              <a:latin typeface="DengXian" panose="02010600030101010101" pitchFamily="2" charset="-122"/>
              <a:ea typeface="DengXian" panose="02010600030101010101" pitchFamily="2" charset="-122"/>
            </a:endParaRPr>
          </a:p>
        </p:txBody>
      </p:sp>
      <p:sp>
        <p:nvSpPr>
          <p:cNvPr id="3" name="Content Placeholder 2">
            <a:extLst>
              <a:ext uri="{FF2B5EF4-FFF2-40B4-BE49-F238E27FC236}">
                <a16:creationId xmlns:a16="http://schemas.microsoft.com/office/drawing/2014/main" id="{47D03889-E5E2-4D4C-8EAA-5F4BDA313744}"/>
              </a:ext>
            </a:extLst>
          </p:cNvPr>
          <p:cNvSpPr>
            <a:spLocks noGrp="1"/>
          </p:cNvSpPr>
          <p:nvPr>
            <p:ph idx="1"/>
          </p:nvPr>
        </p:nvSpPr>
        <p:spPr>
          <a:xfrm>
            <a:off x="590302" y="963673"/>
            <a:ext cx="2663887" cy="2000548"/>
          </a:xfrm>
        </p:spPr>
        <p:txBody>
          <a:bodyPr>
            <a:normAutofit/>
          </a:bodyPr>
          <a:lstStyle/>
          <a:p>
            <a:pPr marL="0" indent="0">
              <a:buNone/>
            </a:pPr>
            <a:r>
              <a:rPr lang="zh-CN" altLang="en-US" sz="2400" b="1" dirty="0"/>
              <a:t>病因</a:t>
            </a:r>
            <a:endParaRPr lang="en-CA" altLang="zh-CN" sz="2400" b="1" dirty="0"/>
          </a:p>
          <a:p>
            <a:pPr marL="0" indent="0">
              <a:buNone/>
            </a:pPr>
            <a:r>
              <a:rPr lang="zh-CN" altLang="en-US" sz="1600" b="1" dirty="0"/>
              <a:t>外因 ；風寒署濕燥火</a:t>
            </a:r>
            <a:endParaRPr lang="en-CA" altLang="zh-CN" sz="1600" b="1" dirty="0"/>
          </a:p>
          <a:p>
            <a:pPr marL="0" indent="0">
              <a:lnSpc>
                <a:spcPct val="60000"/>
              </a:lnSpc>
              <a:buNone/>
            </a:pPr>
            <a:r>
              <a:rPr lang="zh-CN" altLang="en-US" sz="1600" b="1" dirty="0"/>
              <a:t>內因 ；遺傳因素</a:t>
            </a:r>
            <a:endParaRPr lang="en-CA" altLang="zh-CN" sz="1600" b="1" dirty="0"/>
          </a:p>
          <a:p>
            <a:pPr marL="0" indent="0">
              <a:lnSpc>
                <a:spcPct val="60000"/>
              </a:lnSpc>
              <a:buNone/>
            </a:pPr>
            <a:r>
              <a:rPr lang="en-CA" altLang="zh-CN" sz="1600" b="1" dirty="0"/>
              <a:t>           </a:t>
            </a:r>
            <a:r>
              <a:rPr lang="zh-CN" altLang="en-US" sz="1600" b="1" dirty="0"/>
              <a:t>精 ；飲食 </a:t>
            </a:r>
            <a:endParaRPr lang="en-CA" altLang="zh-CN" sz="1600" b="1" dirty="0"/>
          </a:p>
          <a:p>
            <a:pPr marL="0" indent="0">
              <a:lnSpc>
                <a:spcPct val="60000"/>
              </a:lnSpc>
              <a:buNone/>
            </a:pPr>
            <a:r>
              <a:rPr lang="en-CA" altLang="zh-CN" sz="1600" b="1" dirty="0"/>
              <a:t>           </a:t>
            </a:r>
            <a:r>
              <a:rPr lang="zh-CN" altLang="en-US" sz="1600" b="1" dirty="0"/>
              <a:t>气 ；勞逸 </a:t>
            </a:r>
            <a:endParaRPr lang="en-CA" altLang="zh-CN" sz="1600" b="1" dirty="0"/>
          </a:p>
          <a:p>
            <a:pPr marL="0" indent="0">
              <a:lnSpc>
                <a:spcPct val="60000"/>
              </a:lnSpc>
              <a:buNone/>
            </a:pPr>
            <a:r>
              <a:rPr lang="en-CA" sz="1600" b="1" dirty="0"/>
              <a:t>           </a:t>
            </a:r>
            <a:r>
              <a:rPr lang="zh-CN" altLang="en-US" sz="1600" b="1" dirty="0"/>
              <a:t>神 ；七情</a:t>
            </a:r>
            <a:endParaRPr lang="en-CA" sz="1600" b="1" dirty="0"/>
          </a:p>
        </p:txBody>
      </p:sp>
      <p:pic>
        <p:nvPicPr>
          <p:cNvPr id="8" name="Picture 2" descr="å«ç¶±è¾¨è­ì ëí ì´ë¯¸ì§ ê²ìê²°ê³¼">
            <a:extLst>
              <a:ext uri="{FF2B5EF4-FFF2-40B4-BE49-F238E27FC236}">
                <a16:creationId xmlns:a16="http://schemas.microsoft.com/office/drawing/2014/main" id="{0986032A-C649-4202-9092-877A592F12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5484" y="3175339"/>
            <a:ext cx="4486516" cy="255731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CC9C1334-4EC1-4BC3-ABF2-2E9EA3B02E20}"/>
              </a:ext>
            </a:extLst>
          </p:cNvPr>
          <p:cNvGrpSpPr/>
          <p:nvPr/>
        </p:nvGrpSpPr>
        <p:grpSpPr>
          <a:xfrm>
            <a:off x="590302" y="3238092"/>
            <a:ext cx="7291712" cy="1722615"/>
            <a:chOff x="590302" y="3238092"/>
            <a:chExt cx="7291712" cy="1722615"/>
          </a:xfrm>
        </p:grpSpPr>
        <p:sp>
          <p:nvSpPr>
            <p:cNvPr id="6" name="Content Placeholder 2">
              <a:extLst>
                <a:ext uri="{FF2B5EF4-FFF2-40B4-BE49-F238E27FC236}">
                  <a16:creationId xmlns:a16="http://schemas.microsoft.com/office/drawing/2014/main" id="{03D8B946-6F52-44AA-B9C2-CE02DE6A04CE}"/>
                </a:ext>
              </a:extLst>
            </p:cNvPr>
            <p:cNvSpPr txBox="1">
              <a:spLocks/>
            </p:cNvSpPr>
            <p:nvPr/>
          </p:nvSpPr>
          <p:spPr>
            <a:xfrm>
              <a:off x="590302" y="3290727"/>
              <a:ext cx="2996403" cy="16699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60000"/>
                </a:lnSpc>
                <a:buFont typeface="Arial" panose="020B0604020202020204" pitchFamily="34" charset="0"/>
                <a:buNone/>
              </a:pPr>
              <a:r>
                <a:rPr lang="zh-CN" altLang="en-US" sz="2400" b="1" dirty="0"/>
                <a:t>脉诊</a:t>
              </a:r>
              <a:r>
                <a:rPr lang="en-CA" sz="2400" b="1" dirty="0"/>
                <a:t>   </a:t>
              </a:r>
            </a:p>
            <a:p>
              <a:pPr marL="0" indent="0">
                <a:lnSpc>
                  <a:spcPct val="60000"/>
                </a:lnSpc>
                <a:buFont typeface="Arial" panose="020B0604020202020204" pitchFamily="34" charset="0"/>
                <a:buNone/>
              </a:pPr>
              <a:r>
                <a:rPr lang="zh-CN" altLang="en-US" dirty="0"/>
                <a:t>     </a:t>
              </a:r>
              <a:r>
                <a:rPr lang="zh-CN" altLang="en-US" sz="1900" b="1" dirty="0"/>
                <a:t>阴阳 ； 左右</a:t>
              </a:r>
              <a:endParaRPr lang="en-CA" altLang="zh-CN" sz="1900" b="1" dirty="0"/>
            </a:p>
            <a:p>
              <a:pPr marL="0" indent="0">
                <a:lnSpc>
                  <a:spcPct val="60000"/>
                </a:lnSpc>
                <a:buFont typeface="Arial" panose="020B0604020202020204" pitchFamily="34" charset="0"/>
                <a:buNone/>
              </a:pPr>
              <a:r>
                <a:rPr lang="en-CA" sz="1900" b="1" dirty="0"/>
                <a:t>       </a:t>
              </a:r>
              <a:r>
                <a:rPr lang="zh-CN" altLang="en-US" sz="1900" b="1" dirty="0"/>
                <a:t>表里 ； 浮沉</a:t>
              </a:r>
              <a:endParaRPr lang="en-CA" altLang="zh-CN" sz="1900" b="1" dirty="0"/>
            </a:p>
            <a:p>
              <a:pPr marL="0" indent="0">
                <a:lnSpc>
                  <a:spcPct val="60000"/>
                </a:lnSpc>
                <a:buFont typeface="Arial" panose="020B0604020202020204" pitchFamily="34" charset="0"/>
                <a:buNone/>
              </a:pPr>
              <a:r>
                <a:rPr lang="en-CA" sz="1900" b="1" dirty="0"/>
                <a:t>       </a:t>
              </a:r>
              <a:r>
                <a:rPr lang="zh-CN" altLang="en-US" sz="1900" b="1" dirty="0"/>
                <a:t>寒热 ； 迟数</a:t>
              </a:r>
              <a:endParaRPr lang="en-CA" altLang="zh-CN" sz="1900" b="1" dirty="0"/>
            </a:p>
            <a:p>
              <a:pPr marL="0" indent="0">
                <a:lnSpc>
                  <a:spcPct val="60000"/>
                </a:lnSpc>
                <a:buFont typeface="Arial" panose="020B0604020202020204" pitchFamily="34" charset="0"/>
                <a:buNone/>
              </a:pPr>
              <a:r>
                <a:rPr lang="en-CA" sz="1900" b="1" dirty="0"/>
                <a:t>       </a:t>
              </a:r>
              <a:r>
                <a:rPr lang="zh-CN" altLang="en-US" sz="1900" b="1" dirty="0"/>
                <a:t>虚实 ； 不足有余</a:t>
              </a:r>
              <a:endParaRPr lang="en-CA" sz="1900" b="1" dirty="0"/>
            </a:p>
          </p:txBody>
        </p:sp>
        <p:sp>
          <p:nvSpPr>
            <p:cNvPr id="9" name="TextBox 8">
              <a:extLst>
                <a:ext uri="{FF2B5EF4-FFF2-40B4-BE49-F238E27FC236}">
                  <a16:creationId xmlns:a16="http://schemas.microsoft.com/office/drawing/2014/main" id="{A0D76512-2DE7-465B-957E-CC0B77A62E31}"/>
                </a:ext>
              </a:extLst>
            </p:cNvPr>
            <p:cNvSpPr txBox="1"/>
            <p:nvPr/>
          </p:nvSpPr>
          <p:spPr>
            <a:xfrm>
              <a:off x="4034118" y="3238092"/>
              <a:ext cx="3847896" cy="1692771"/>
            </a:xfrm>
            <a:prstGeom prst="rect">
              <a:avLst/>
            </a:prstGeom>
            <a:noFill/>
          </p:spPr>
          <p:txBody>
            <a:bodyPr wrap="square" rtlCol="0">
              <a:spAutoFit/>
            </a:bodyPr>
            <a:lstStyle/>
            <a:p>
              <a:r>
                <a:rPr lang="en-CA" sz="2400" b="1" dirty="0"/>
                <a:t>Pulse diagnosis</a:t>
              </a:r>
              <a:endParaRPr lang="en-CA" sz="2400" dirty="0"/>
            </a:p>
            <a:p>
              <a:r>
                <a:rPr lang="en-CA" sz="2000" dirty="0"/>
                <a:t>Yin yang ; Left right</a:t>
              </a:r>
            </a:p>
            <a:p>
              <a:r>
                <a:rPr lang="en-CA" sz="2000" dirty="0"/>
                <a:t>Exterior Interior ; floating deep  </a:t>
              </a:r>
            </a:p>
            <a:p>
              <a:r>
                <a:rPr lang="en-CA" sz="2000" dirty="0"/>
                <a:t>Cold heat ; Slow rapid</a:t>
              </a:r>
              <a:endParaRPr lang="en-CA" sz="2000" dirty="0">
                <a:solidFill>
                  <a:srgbClr val="FF0000"/>
                </a:solidFill>
              </a:endParaRPr>
            </a:p>
            <a:p>
              <a:r>
                <a:rPr lang="en-CA" sz="2000" dirty="0"/>
                <a:t>Deficiency Excess</a:t>
              </a:r>
              <a:endParaRPr lang="en-CA" sz="2000" dirty="0">
                <a:solidFill>
                  <a:srgbClr val="FF0000"/>
                </a:solidFill>
              </a:endParaRPr>
            </a:p>
          </p:txBody>
        </p:sp>
      </p:grpSp>
      <p:sp>
        <p:nvSpPr>
          <p:cNvPr id="10" name="Rectangle 9">
            <a:extLst>
              <a:ext uri="{FF2B5EF4-FFF2-40B4-BE49-F238E27FC236}">
                <a16:creationId xmlns:a16="http://schemas.microsoft.com/office/drawing/2014/main" id="{878AA5B2-8153-4BFF-B936-7B5B3D78A420}"/>
              </a:ext>
            </a:extLst>
          </p:cNvPr>
          <p:cNvSpPr/>
          <p:nvPr/>
        </p:nvSpPr>
        <p:spPr>
          <a:xfrm>
            <a:off x="4034118" y="931491"/>
            <a:ext cx="6809229" cy="2000548"/>
          </a:xfrm>
          <a:prstGeom prst="rect">
            <a:avLst/>
          </a:prstGeom>
        </p:spPr>
        <p:txBody>
          <a:bodyPr wrap="square">
            <a:spAutoFit/>
          </a:bodyPr>
          <a:lstStyle/>
          <a:p>
            <a:r>
              <a:rPr lang="en-US" altLang="en-US" sz="2400" b="1" dirty="0">
                <a:latin typeface="inherit"/>
              </a:rPr>
              <a:t>Cause of the disease</a:t>
            </a:r>
          </a:p>
          <a:p>
            <a:r>
              <a:rPr lang="en-US" altLang="en-US" sz="2000" dirty="0">
                <a:latin typeface="inherit"/>
              </a:rPr>
              <a:t>External cause : wind, cold, summer-heat, dampness, dryness.</a:t>
            </a:r>
          </a:p>
          <a:p>
            <a:r>
              <a:rPr lang="en-US" altLang="en-US" sz="2000" dirty="0">
                <a:latin typeface="inherit"/>
              </a:rPr>
              <a:t>Internal cause : </a:t>
            </a:r>
            <a:r>
              <a:rPr lang="en-CA" sz="2000" dirty="0"/>
              <a:t>Genetic factors</a:t>
            </a:r>
            <a:endParaRPr lang="en-US" altLang="en-US" sz="2000" dirty="0">
              <a:latin typeface="inherit"/>
            </a:endParaRPr>
          </a:p>
          <a:p>
            <a:r>
              <a:rPr lang="en-US" altLang="en-US" sz="2000" dirty="0">
                <a:latin typeface="inherit"/>
              </a:rPr>
              <a:t>                             Essence: Diet</a:t>
            </a:r>
          </a:p>
          <a:p>
            <a:r>
              <a:rPr lang="en-US" altLang="en-US" sz="2000" dirty="0">
                <a:latin typeface="inherit"/>
              </a:rPr>
              <a:t>                             Energy: Work and rest.</a:t>
            </a:r>
          </a:p>
          <a:p>
            <a:r>
              <a:rPr lang="en-US" altLang="en-US" sz="2000" dirty="0">
                <a:latin typeface="inherit"/>
              </a:rPr>
              <a:t>                             Spirit: Seven emotions. </a:t>
            </a:r>
            <a:endParaRPr lang="en-US" altLang="en-US" sz="2000" dirty="0">
              <a:solidFill>
                <a:srgbClr val="212121"/>
              </a:solidFill>
              <a:latin typeface="inherit"/>
            </a:endParaRPr>
          </a:p>
        </p:txBody>
      </p:sp>
      <p:grpSp>
        <p:nvGrpSpPr>
          <p:cNvPr id="5" name="Group 4">
            <a:extLst>
              <a:ext uri="{FF2B5EF4-FFF2-40B4-BE49-F238E27FC236}">
                <a16:creationId xmlns:a16="http://schemas.microsoft.com/office/drawing/2014/main" id="{51A5B49A-9C41-4062-BDCA-EA6DF43FA36E}"/>
              </a:ext>
            </a:extLst>
          </p:cNvPr>
          <p:cNvGrpSpPr/>
          <p:nvPr/>
        </p:nvGrpSpPr>
        <p:grpSpPr>
          <a:xfrm>
            <a:off x="590302" y="5287213"/>
            <a:ext cx="11305863" cy="1237995"/>
            <a:chOff x="590302" y="5437400"/>
            <a:chExt cx="11305863" cy="1237995"/>
          </a:xfrm>
        </p:grpSpPr>
        <p:sp>
          <p:nvSpPr>
            <p:cNvPr id="11" name="Content Placeholder 2">
              <a:extLst>
                <a:ext uri="{FF2B5EF4-FFF2-40B4-BE49-F238E27FC236}">
                  <a16:creationId xmlns:a16="http://schemas.microsoft.com/office/drawing/2014/main" id="{1DB97DDF-F081-4193-A767-C13AC5DFD0FC}"/>
                </a:ext>
              </a:extLst>
            </p:cNvPr>
            <p:cNvSpPr txBox="1">
              <a:spLocks/>
            </p:cNvSpPr>
            <p:nvPr/>
          </p:nvSpPr>
          <p:spPr>
            <a:xfrm>
              <a:off x="590302" y="5554559"/>
              <a:ext cx="3443816" cy="11208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60000"/>
                </a:lnSpc>
                <a:buNone/>
              </a:pPr>
              <a:r>
                <a:rPr lang="zh-CN" altLang="en-US" sz="2400" b="1" dirty="0">
                  <a:latin typeface="DengXian" panose="02010600030101010101" pitchFamily="2" charset="-122"/>
                  <a:ea typeface="DengXian" panose="02010600030101010101" pitchFamily="2" charset="-122"/>
                </a:rPr>
                <a:t>诊断</a:t>
              </a:r>
              <a:endParaRPr lang="en-CA" altLang="zh-CN" sz="2400" b="1" dirty="0">
                <a:latin typeface="DengXian" panose="02010600030101010101" pitchFamily="2" charset="-122"/>
                <a:ea typeface="DengXian" panose="02010600030101010101" pitchFamily="2" charset="-122"/>
              </a:endParaRPr>
            </a:p>
            <a:p>
              <a:pPr marL="0" indent="0">
                <a:lnSpc>
                  <a:spcPct val="60000"/>
                </a:lnSpc>
                <a:buNone/>
              </a:pPr>
              <a:r>
                <a:rPr lang="en-CA" altLang="zh-CN" sz="2400" b="1" dirty="0">
                  <a:solidFill>
                    <a:schemeClr val="tx2"/>
                  </a:solidFill>
                  <a:latin typeface="DengXian" panose="02010600030101010101" pitchFamily="2" charset="-122"/>
                  <a:ea typeface="DengXian" panose="02010600030101010101" pitchFamily="2" charset="-122"/>
                </a:rPr>
                <a:t>     </a:t>
              </a:r>
              <a:r>
                <a:rPr lang="zh-CN" altLang="en-US" sz="1800" b="1" dirty="0"/>
                <a:t>陰 </a:t>
              </a:r>
              <a:r>
                <a:rPr lang="en-US" altLang="zh-CN" sz="1800" b="1" dirty="0"/>
                <a:t>; </a:t>
              </a:r>
              <a:r>
                <a:rPr lang="zh-CN" altLang="en-US" sz="1800" b="1" dirty="0"/>
                <a:t>陰虛</a:t>
              </a:r>
              <a:r>
                <a:rPr lang="en-US" altLang="zh-CN" sz="1800" b="1" dirty="0"/>
                <a:t>, </a:t>
              </a:r>
              <a:r>
                <a:rPr lang="zh-CN" altLang="en-US" sz="1800" b="1" dirty="0"/>
                <a:t>血瘀</a:t>
              </a:r>
              <a:r>
                <a:rPr lang="en-US" altLang="zh-CN" sz="1800" b="1" dirty="0"/>
                <a:t>, </a:t>
              </a:r>
              <a:r>
                <a:rPr lang="zh-CN" altLang="en-US" sz="1800" b="1" dirty="0"/>
                <a:t>痰濕</a:t>
              </a:r>
              <a:r>
                <a:rPr lang="en-US" altLang="zh-CN" sz="1800" b="1" dirty="0"/>
                <a:t>, </a:t>
              </a:r>
              <a:r>
                <a:rPr lang="zh-CN" altLang="en-US" sz="1800" b="1" dirty="0"/>
                <a:t>濕熱</a:t>
              </a:r>
              <a:endParaRPr lang="en-CA" altLang="zh-CN" sz="1800" b="1" dirty="0"/>
            </a:p>
            <a:p>
              <a:pPr marL="0" indent="0">
                <a:lnSpc>
                  <a:spcPct val="60000"/>
                </a:lnSpc>
                <a:buFont typeface="Arial" panose="020B0604020202020204" pitchFamily="34" charset="0"/>
                <a:buNone/>
              </a:pPr>
              <a:r>
                <a:rPr lang="en-CA" sz="1800" b="1" dirty="0"/>
                <a:t>      </a:t>
              </a:r>
              <a:r>
                <a:rPr lang="zh-CN" altLang="en-US" sz="1800" b="1" dirty="0"/>
                <a:t>陽 </a:t>
              </a:r>
              <a:r>
                <a:rPr lang="en-US" altLang="zh-CN" sz="1800" b="1" dirty="0"/>
                <a:t>; </a:t>
              </a:r>
              <a:r>
                <a:rPr lang="zh-CN" altLang="en-US" sz="1800" b="1" dirty="0"/>
                <a:t>陽虛</a:t>
              </a:r>
              <a:r>
                <a:rPr lang="en-US" altLang="zh-CN" sz="1800" b="1" dirty="0"/>
                <a:t>, </a:t>
              </a:r>
              <a:r>
                <a:rPr lang="zh-CN" altLang="en-US" sz="1800" b="1" dirty="0"/>
                <a:t>氣虛</a:t>
              </a:r>
              <a:r>
                <a:rPr lang="en-US" altLang="zh-CN" sz="1800" b="1" dirty="0"/>
                <a:t>, </a:t>
              </a:r>
              <a:r>
                <a:rPr lang="zh-CN" altLang="en-US" sz="1800" b="1" dirty="0"/>
                <a:t>氣鬱</a:t>
              </a:r>
              <a:endParaRPr lang="en-CA" sz="1800" b="1" dirty="0"/>
            </a:p>
          </p:txBody>
        </p:sp>
        <p:sp>
          <p:nvSpPr>
            <p:cNvPr id="12" name="TextBox 11">
              <a:extLst>
                <a:ext uri="{FF2B5EF4-FFF2-40B4-BE49-F238E27FC236}">
                  <a16:creationId xmlns:a16="http://schemas.microsoft.com/office/drawing/2014/main" id="{B9B9CE55-A8B5-46AC-AB20-2A9A371E0293}"/>
                </a:ext>
              </a:extLst>
            </p:cNvPr>
            <p:cNvSpPr txBox="1"/>
            <p:nvPr/>
          </p:nvSpPr>
          <p:spPr>
            <a:xfrm>
              <a:off x="4034118" y="5437400"/>
              <a:ext cx="7862047" cy="1077218"/>
            </a:xfrm>
            <a:prstGeom prst="rect">
              <a:avLst/>
            </a:prstGeom>
            <a:noFill/>
          </p:spPr>
          <p:txBody>
            <a:bodyPr wrap="square" rtlCol="0">
              <a:spAutoFit/>
            </a:bodyPr>
            <a:lstStyle/>
            <a:p>
              <a:r>
                <a:rPr lang="en-CA" sz="2400" b="1" dirty="0"/>
                <a:t>Diagnosis</a:t>
              </a:r>
              <a:endParaRPr lang="en-CA" sz="2400" dirty="0"/>
            </a:p>
            <a:p>
              <a:r>
                <a:rPr lang="en-CA" sz="2000" dirty="0"/>
                <a:t>Yin ; Yin deficiency, </a:t>
              </a:r>
              <a:r>
                <a:rPr lang="en-US" sz="2000" dirty="0"/>
                <a:t>B</a:t>
              </a:r>
              <a:r>
                <a:rPr lang="en-US" dirty="0"/>
                <a:t>lood stasis, Phlegm-dampness, Damp and hot</a:t>
              </a:r>
              <a:endParaRPr lang="en-CA" sz="2000" dirty="0"/>
            </a:p>
            <a:p>
              <a:r>
                <a:rPr lang="en-CA" sz="2000" dirty="0"/>
                <a:t>Yang ; </a:t>
              </a:r>
              <a:r>
                <a:rPr lang="en-US" sz="2000" dirty="0"/>
                <a:t>Y</a:t>
              </a:r>
              <a:r>
                <a:rPr lang="en-US" dirty="0"/>
                <a:t>ang deficiency</a:t>
              </a:r>
              <a:r>
                <a:rPr lang="en-US" altLang="zh-CN" dirty="0"/>
                <a:t>, Qi deficiency, S</a:t>
              </a:r>
              <a:r>
                <a:rPr lang="en-US" dirty="0"/>
                <a:t>tagnation of qi</a:t>
              </a:r>
              <a:r>
                <a:rPr lang="en-US" altLang="zh-CN" dirty="0"/>
                <a:t> </a:t>
              </a:r>
              <a:endParaRPr lang="en-CA" sz="2000" dirty="0"/>
            </a:p>
          </p:txBody>
        </p:sp>
      </p:grpSp>
      <p:sp>
        <p:nvSpPr>
          <p:cNvPr id="7" name="Rectangle 6">
            <a:extLst>
              <a:ext uri="{FF2B5EF4-FFF2-40B4-BE49-F238E27FC236}">
                <a16:creationId xmlns:a16="http://schemas.microsoft.com/office/drawing/2014/main" id="{ADDE022E-7101-49AB-B88E-E6D70E05282C}"/>
              </a:ext>
            </a:extLst>
          </p:cNvPr>
          <p:cNvSpPr/>
          <p:nvPr/>
        </p:nvSpPr>
        <p:spPr>
          <a:xfrm>
            <a:off x="2025750" y="557175"/>
            <a:ext cx="6974816" cy="369332"/>
          </a:xfrm>
          <a:prstGeom prst="rect">
            <a:avLst/>
          </a:prstGeom>
        </p:spPr>
        <p:txBody>
          <a:bodyPr wrap="square">
            <a:spAutoFit/>
          </a:bodyPr>
          <a:lstStyle/>
          <a:p>
            <a:r>
              <a:rPr lang="en-CA" dirty="0" err="1"/>
              <a:t>司外揣内</a:t>
            </a:r>
            <a:r>
              <a:rPr lang="en-CA" dirty="0"/>
              <a:t> (Governing exterior to infer interior)</a:t>
            </a:r>
          </a:p>
        </p:txBody>
      </p:sp>
    </p:spTree>
    <p:extLst>
      <p:ext uri="{BB962C8B-B14F-4D97-AF65-F5344CB8AC3E}">
        <p14:creationId xmlns:p14="http://schemas.microsoft.com/office/powerpoint/2010/main" val="6438124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8" descr="http://a.hiphotos.baidu.com/exp/w=480/sign=f77bb2ac7f310a55c424dffc87444387/1c950a7b02087bf40a9c7fb6f4d3572c11dfcf7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6685" y="1529120"/>
            <a:ext cx="8202613" cy="5183221"/>
          </a:xfrm>
          <a:prstGeom prst="rect">
            <a:avLst/>
          </a:prstGeom>
          <a:noFill/>
          <a:extLst>
            <a:ext uri="{909E8E84-426E-40DD-AFC4-6F175D3DCCD1}">
              <a14:hiddenFill xmlns:a14="http://schemas.microsoft.com/office/drawing/2010/main">
                <a:solidFill>
                  <a:srgbClr val="FFFFFF"/>
                </a:solidFill>
              </a14:hiddenFill>
            </a:ext>
          </a:extLst>
        </p:spPr>
      </p:pic>
      <p:sp>
        <p:nvSpPr>
          <p:cNvPr id="16" name="矩形 15"/>
          <p:cNvSpPr/>
          <p:nvPr/>
        </p:nvSpPr>
        <p:spPr>
          <a:xfrm>
            <a:off x="479857" y="3288533"/>
            <a:ext cx="3331598" cy="400110"/>
          </a:xfrm>
          <a:prstGeom prst="rect">
            <a:avLst/>
          </a:prstGeom>
        </p:spPr>
        <p:txBody>
          <a:bodyPr wrap="square">
            <a:spAutoFit/>
          </a:bodyPr>
          <a:lstStyle/>
          <a:p>
            <a:r>
              <a:rPr lang="en-US" altLang="zh-CN" sz="2000" b="1" dirty="0"/>
              <a:t>Exterior and Interior Relation</a:t>
            </a:r>
            <a:endParaRPr lang="zh-CN" altLang="en-US" sz="2000" b="1" dirty="0"/>
          </a:p>
        </p:txBody>
      </p:sp>
      <p:sp>
        <p:nvSpPr>
          <p:cNvPr id="17" name="矩形 16"/>
          <p:cNvSpPr/>
          <p:nvPr/>
        </p:nvSpPr>
        <p:spPr>
          <a:xfrm>
            <a:off x="3976684" y="717947"/>
            <a:ext cx="8107739" cy="830997"/>
          </a:xfrm>
          <a:prstGeom prst="rect">
            <a:avLst/>
          </a:prstGeom>
        </p:spPr>
        <p:txBody>
          <a:bodyPr wrap="square">
            <a:spAutoFit/>
          </a:bodyPr>
          <a:lstStyle/>
          <a:p>
            <a:r>
              <a:rPr lang="en-US" altLang="zh-CN" sz="2000" b="1" dirty="0"/>
              <a:t>Relative balance between </a:t>
            </a:r>
          </a:p>
          <a:p>
            <a:r>
              <a:rPr lang="en-US" altLang="zh-CN" sz="2800" b="1" dirty="0"/>
              <a:t>                        Yang(+)       and          Yin(-)</a:t>
            </a:r>
            <a:endParaRPr lang="zh-CN" altLang="en-US" sz="2800" b="1" dirty="0"/>
          </a:p>
        </p:txBody>
      </p:sp>
      <p:sp>
        <p:nvSpPr>
          <p:cNvPr id="19" name="矩形 18"/>
          <p:cNvSpPr/>
          <p:nvPr/>
        </p:nvSpPr>
        <p:spPr>
          <a:xfrm>
            <a:off x="114299" y="64503"/>
            <a:ext cx="11677651" cy="584775"/>
          </a:xfrm>
          <a:prstGeom prst="rect">
            <a:avLst/>
          </a:prstGeom>
        </p:spPr>
        <p:txBody>
          <a:bodyPr wrap="square">
            <a:spAutoFit/>
          </a:bodyPr>
          <a:lstStyle/>
          <a:p>
            <a:r>
              <a:rPr lang="zh-CN" altLang="en-US" sz="3200" b="1" dirty="0">
                <a:hlinkClick r:id="rId3">
                  <a:extLst>
                    <a:ext uri="{A12FA001-AC4F-418D-AE19-62706E023703}">
                      <ahyp:hlinkClr xmlns:ahyp="http://schemas.microsoft.com/office/drawing/2018/hyperlinkcolor" val="tx"/>
                    </a:ext>
                  </a:extLst>
                </a:hlinkClick>
              </a:rPr>
              <a:t>八綱辨證</a:t>
            </a:r>
            <a:r>
              <a:rPr lang="en-US" altLang="zh-CN" sz="3200" b="1" dirty="0">
                <a:hlinkClick r:id="rId3">
                  <a:extLst>
                    <a:ext uri="{A12FA001-AC4F-418D-AE19-62706E023703}">
                      <ahyp:hlinkClr xmlns:ahyp="http://schemas.microsoft.com/office/drawing/2018/hyperlinkcolor" val="tx"/>
                    </a:ext>
                  </a:extLst>
                </a:hlinkClick>
              </a:rPr>
              <a:t>, </a:t>
            </a:r>
            <a:r>
              <a:rPr lang="en-CA" sz="3200" b="1" dirty="0">
                <a:hlinkClick r:id="rId3">
                  <a:extLst>
                    <a:ext uri="{A12FA001-AC4F-418D-AE19-62706E023703}">
                      <ahyp:hlinkClr xmlns:ahyp="http://schemas.microsoft.com/office/drawing/2018/hyperlinkcolor" val="tx"/>
                    </a:ext>
                  </a:extLst>
                </a:hlinkClick>
              </a:rPr>
              <a:t>Eight principal syndrome differentiation</a:t>
            </a:r>
            <a:endParaRPr lang="zh-CN" altLang="en-US" sz="3200" b="1" dirty="0"/>
          </a:p>
        </p:txBody>
      </p:sp>
      <p:sp>
        <p:nvSpPr>
          <p:cNvPr id="20" name="矩形 19"/>
          <p:cNvSpPr/>
          <p:nvPr/>
        </p:nvSpPr>
        <p:spPr>
          <a:xfrm>
            <a:off x="479857" y="1830988"/>
            <a:ext cx="1825222" cy="400110"/>
          </a:xfrm>
          <a:prstGeom prst="rect">
            <a:avLst/>
          </a:prstGeom>
        </p:spPr>
        <p:txBody>
          <a:bodyPr wrap="square">
            <a:spAutoFit/>
          </a:bodyPr>
          <a:lstStyle/>
          <a:p>
            <a:r>
              <a:rPr lang="en-US" altLang="zh-CN" sz="2000" b="1" dirty="0"/>
              <a:t>Fever and Cold</a:t>
            </a:r>
            <a:endParaRPr lang="zh-CN" altLang="en-US" sz="2000" b="1" dirty="0"/>
          </a:p>
        </p:txBody>
      </p:sp>
      <p:sp>
        <p:nvSpPr>
          <p:cNvPr id="25" name="矩形 24"/>
          <p:cNvSpPr/>
          <p:nvPr/>
        </p:nvSpPr>
        <p:spPr>
          <a:xfrm>
            <a:off x="479857" y="4918058"/>
            <a:ext cx="2952837" cy="400110"/>
          </a:xfrm>
          <a:prstGeom prst="rect">
            <a:avLst/>
          </a:prstGeom>
        </p:spPr>
        <p:txBody>
          <a:bodyPr wrap="square">
            <a:spAutoFit/>
          </a:bodyPr>
          <a:lstStyle/>
          <a:p>
            <a:r>
              <a:rPr lang="en-US" altLang="zh-CN" sz="2000" b="1" dirty="0"/>
              <a:t>Excess and Deficiency</a:t>
            </a:r>
            <a:endParaRPr lang="zh-CN" altLang="en-US" sz="2000" b="1" dirty="0"/>
          </a:p>
        </p:txBody>
      </p:sp>
      <p:sp>
        <p:nvSpPr>
          <p:cNvPr id="28" name="矩形 27"/>
          <p:cNvSpPr/>
          <p:nvPr/>
        </p:nvSpPr>
        <p:spPr>
          <a:xfrm>
            <a:off x="470458" y="967859"/>
            <a:ext cx="2631330" cy="646331"/>
          </a:xfrm>
          <a:prstGeom prst="rect">
            <a:avLst/>
          </a:prstGeom>
        </p:spPr>
        <p:txBody>
          <a:bodyPr wrap="square">
            <a:spAutoFit/>
          </a:bodyPr>
          <a:lstStyle/>
          <a:p>
            <a:r>
              <a:rPr lang="en-US" altLang="zh-CN" sz="3600" b="1" dirty="0">
                <a:solidFill>
                  <a:schemeClr val="bg2">
                    <a:lumMod val="25000"/>
                  </a:schemeClr>
                </a:solidFill>
              </a:rPr>
              <a:t>Moderate</a:t>
            </a:r>
            <a:endParaRPr lang="zh-CN" altLang="en-US" sz="3600" b="1" dirty="0">
              <a:solidFill>
                <a:schemeClr val="bg2">
                  <a:lumMod val="25000"/>
                </a:schemeClr>
              </a:solidFill>
            </a:endParaRPr>
          </a:p>
        </p:txBody>
      </p:sp>
    </p:spTree>
    <p:extLst>
      <p:ext uri="{BB962C8B-B14F-4D97-AF65-F5344CB8AC3E}">
        <p14:creationId xmlns:p14="http://schemas.microsoft.com/office/powerpoint/2010/main" val="8407497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349A9-0BA7-424C-A5BA-D981B72925C2}"/>
              </a:ext>
            </a:extLst>
          </p:cNvPr>
          <p:cNvSpPr>
            <a:spLocks noGrp="1"/>
          </p:cNvSpPr>
          <p:nvPr>
            <p:ph type="title"/>
          </p:nvPr>
        </p:nvSpPr>
        <p:spPr>
          <a:xfrm>
            <a:off x="557695" y="311336"/>
            <a:ext cx="3893191" cy="1325563"/>
          </a:xfrm>
        </p:spPr>
        <p:txBody>
          <a:bodyPr>
            <a:normAutofit/>
          </a:bodyPr>
          <a:lstStyle/>
          <a:p>
            <a:r>
              <a:rPr lang="zh-CN" altLang="en-US" sz="6000" b="1" dirty="0">
                <a:solidFill>
                  <a:schemeClr val="tx2"/>
                </a:solidFill>
                <a:latin typeface="DengXian" panose="02010600030101010101" pitchFamily="2" charset="-122"/>
                <a:ea typeface="DengXian" panose="02010600030101010101" pitchFamily="2" charset="-122"/>
              </a:rPr>
              <a:t>常用要穴</a:t>
            </a:r>
            <a:endParaRPr lang="en-CA" sz="6000" b="1" dirty="0">
              <a:solidFill>
                <a:schemeClr val="tx2"/>
              </a:solidFill>
              <a:latin typeface="DengXian" panose="02010600030101010101" pitchFamily="2" charset="-122"/>
              <a:ea typeface="DengXian" panose="02010600030101010101" pitchFamily="2" charset="-122"/>
            </a:endParaRPr>
          </a:p>
        </p:txBody>
      </p:sp>
      <p:pic>
        <p:nvPicPr>
          <p:cNvPr id="7" name="Content Placeholder 6">
            <a:extLst>
              <a:ext uri="{FF2B5EF4-FFF2-40B4-BE49-F238E27FC236}">
                <a16:creationId xmlns:a16="http://schemas.microsoft.com/office/drawing/2014/main" id="{E551B624-85F9-435B-95E5-6595F9C9D0D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90243" y="0"/>
            <a:ext cx="6873125" cy="6873125"/>
          </a:xfrm>
        </p:spPr>
      </p:pic>
      <p:sp>
        <p:nvSpPr>
          <p:cNvPr id="8" name="Rectangle 7">
            <a:extLst>
              <a:ext uri="{FF2B5EF4-FFF2-40B4-BE49-F238E27FC236}">
                <a16:creationId xmlns:a16="http://schemas.microsoft.com/office/drawing/2014/main" id="{2AC83284-7B0C-4105-8947-FE8E09198495}"/>
              </a:ext>
            </a:extLst>
          </p:cNvPr>
          <p:cNvSpPr/>
          <p:nvPr/>
        </p:nvSpPr>
        <p:spPr>
          <a:xfrm>
            <a:off x="502025" y="6057145"/>
            <a:ext cx="4007222" cy="369332"/>
          </a:xfrm>
          <a:prstGeom prst="rect">
            <a:avLst/>
          </a:prstGeom>
        </p:spPr>
        <p:txBody>
          <a:bodyPr wrap="square">
            <a:spAutoFit/>
          </a:bodyPr>
          <a:lstStyle/>
          <a:p>
            <a:r>
              <a:rPr lang="en-CA" dirty="0">
                <a:hlinkClick r:id="rId3"/>
              </a:rPr>
              <a:t>http://www.tungs.net.cn/zh-tw/</a:t>
            </a:r>
            <a:endParaRPr lang="en-CA" dirty="0"/>
          </a:p>
        </p:txBody>
      </p:sp>
      <p:pic>
        <p:nvPicPr>
          <p:cNvPr id="10" name="Picture 9">
            <a:extLst>
              <a:ext uri="{FF2B5EF4-FFF2-40B4-BE49-F238E27FC236}">
                <a16:creationId xmlns:a16="http://schemas.microsoft.com/office/drawing/2014/main" id="{A36B3F87-3058-4622-961C-D6C6B97F12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1391" y="0"/>
            <a:ext cx="7460609" cy="6858000"/>
          </a:xfrm>
          <a:prstGeom prst="rect">
            <a:avLst/>
          </a:prstGeom>
        </p:spPr>
      </p:pic>
      <p:sp>
        <p:nvSpPr>
          <p:cNvPr id="3" name="Rectangle 2">
            <a:extLst>
              <a:ext uri="{FF2B5EF4-FFF2-40B4-BE49-F238E27FC236}">
                <a16:creationId xmlns:a16="http://schemas.microsoft.com/office/drawing/2014/main" id="{71E50B69-3225-4A58-9D87-2873FC826CC9}"/>
              </a:ext>
            </a:extLst>
          </p:cNvPr>
          <p:cNvSpPr/>
          <p:nvPr/>
        </p:nvSpPr>
        <p:spPr>
          <a:xfrm>
            <a:off x="379348" y="1491035"/>
            <a:ext cx="4007222" cy="707886"/>
          </a:xfrm>
          <a:prstGeom prst="rect">
            <a:avLst/>
          </a:prstGeom>
        </p:spPr>
        <p:txBody>
          <a:bodyPr wrap="square">
            <a:spAutoFit/>
          </a:bodyPr>
          <a:lstStyle/>
          <a:p>
            <a:r>
              <a:rPr lang="en-US" altLang="zh-CN" sz="4000" b="1" dirty="0">
                <a:solidFill>
                  <a:srgbClr val="212121"/>
                </a:solidFill>
                <a:latin typeface="inherit"/>
              </a:rPr>
              <a:t>Main Acupoint</a:t>
            </a:r>
          </a:p>
        </p:txBody>
      </p:sp>
    </p:spTree>
    <p:extLst>
      <p:ext uri="{BB962C8B-B14F-4D97-AF65-F5344CB8AC3E}">
        <p14:creationId xmlns:p14="http://schemas.microsoft.com/office/powerpoint/2010/main" val="26397611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ages-na.ssl-images-amazon.com/images/I/41yXpXbWpvL._SX367_BO1,204,203,200_.jpg">
            <a:extLst>
              <a:ext uri="{FF2B5EF4-FFF2-40B4-BE49-F238E27FC236}">
                <a16:creationId xmlns:a16="http://schemas.microsoft.com/office/drawing/2014/main" id="{3CFC12A0-34F9-4BC3-AB34-92529857E54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860611"/>
            <a:ext cx="3636189" cy="491723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7372F893-A1CB-491D-B61D-DFACCE72679F}"/>
              </a:ext>
            </a:extLst>
          </p:cNvPr>
          <p:cNvSpPr/>
          <p:nvPr/>
        </p:nvSpPr>
        <p:spPr>
          <a:xfrm>
            <a:off x="3636189" y="520117"/>
            <a:ext cx="5190930" cy="6124754"/>
          </a:xfrm>
          <a:prstGeom prst="rect">
            <a:avLst/>
          </a:prstGeom>
        </p:spPr>
        <p:txBody>
          <a:bodyPr wrap="square">
            <a:spAutoFit/>
          </a:bodyPr>
          <a:lstStyle/>
          <a:p>
            <a:r>
              <a:rPr lang="en-CA" sz="2400" b="1" dirty="0">
                <a:latin typeface="Times New Roman" panose="02020603050405020304" pitchFamily="18" charset="0"/>
              </a:rPr>
              <a:t>Chapters:</a:t>
            </a:r>
          </a:p>
          <a:p>
            <a:r>
              <a:rPr lang="en-CA" sz="2000" b="1" dirty="0">
                <a:latin typeface="Times New Roman" panose="02020603050405020304" pitchFamily="18" charset="0"/>
              </a:rPr>
              <a:t>1. The Basics</a:t>
            </a:r>
            <a:endParaRPr lang="en-CA" sz="1400" b="1" dirty="0">
              <a:latin typeface="Times New Roman" panose="02020603050405020304" pitchFamily="18" charset="0"/>
            </a:endParaRPr>
          </a:p>
          <a:p>
            <a:r>
              <a:rPr lang="en-CA" sz="2000" b="1" dirty="0">
                <a:latin typeface="Times New Roman" panose="02020603050405020304" pitchFamily="18" charset="0"/>
              </a:rPr>
              <a:t>2. Dao3 Ma3 Points</a:t>
            </a:r>
          </a:p>
          <a:p>
            <a:r>
              <a:rPr lang="en-CA" sz="1400" b="1" dirty="0">
                <a:latin typeface="Times New Roman" panose="02020603050405020304" pitchFamily="18" charset="0"/>
              </a:rPr>
              <a:t>a. Region One-One Points on the Thumbs and Fingers</a:t>
            </a:r>
          </a:p>
          <a:p>
            <a:r>
              <a:rPr lang="en-CA" sz="1400" b="1" dirty="0">
                <a:latin typeface="Times New Roman" panose="02020603050405020304" pitchFamily="18" charset="0"/>
              </a:rPr>
              <a:t>b. Region Two-Two Points on the Palm and Dorsum of the Hand.</a:t>
            </a:r>
          </a:p>
          <a:p>
            <a:r>
              <a:rPr lang="en-CA" sz="1400" b="1" dirty="0">
                <a:latin typeface="Times New Roman" panose="02020603050405020304" pitchFamily="18" charset="0"/>
              </a:rPr>
              <a:t>c. Region Three-Three Points on the Antebrachium</a:t>
            </a:r>
          </a:p>
          <a:p>
            <a:r>
              <a:rPr lang="en-CA" sz="1400" b="1" dirty="0">
                <a:latin typeface="Times New Roman" panose="02020603050405020304" pitchFamily="18" charset="0"/>
              </a:rPr>
              <a:t>d. Region Four-Four Points on the Brachium</a:t>
            </a:r>
          </a:p>
          <a:p>
            <a:r>
              <a:rPr lang="en-CA" sz="1400" b="1" dirty="0">
                <a:latin typeface="Times New Roman" panose="02020603050405020304" pitchFamily="18" charset="0"/>
              </a:rPr>
              <a:t>e. Region Five-Five Points on the Plantar Surface of the Foot</a:t>
            </a:r>
          </a:p>
          <a:p>
            <a:r>
              <a:rPr lang="en-CA" sz="1400" b="1" dirty="0">
                <a:latin typeface="Times New Roman" panose="02020603050405020304" pitchFamily="18" charset="0"/>
              </a:rPr>
              <a:t>f. Region Six-Six Points on the Dorsum of the Foot</a:t>
            </a:r>
          </a:p>
          <a:p>
            <a:r>
              <a:rPr lang="en-CA" sz="1400" b="1" dirty="0">
                <a:latin typeface="Times New Roman" panose="02020603050405020304" pitchFamily="18" charset="0"/>
              </a:rPr>
              <a:t>g. Region Seven-Seven Points on the Leg</a:t>
            </a:r>
          </a:p>
          <a:p>
            <a:r>
              <a:rPr lang="en-CA" sz="1400" b="1" dirty="0">
                <a:latin typeface="Times New Roman" panose="02020603050405020304" pitchFamily="18" charset="0"/>
              </a:rPr>
              <a:t>h. Region Eight-Eight Points on the Thigh</a:t>
            </a:r>
          </a:p>
          <a:p>
            <a:r>
              <a:rPr lang="en-CA" sz="1400" b="1" dirty="0" err="1">
                <a:latin typeface="Times New Roman" panose="02020603050405020304" pitchFamily="18" charset="0"/>
              </a:rPr>
              <a:t>i</a:t>
            </a:r>
            <a:r>
              <a:rPr lang="en-CA" sz="1400" b="1" dirty="0">
                <a:latin typeface="Times New Roman" panose="02020603050405020304" pitchFamily="18" charset="0"/>
              </a:rPr>
              <a:t>. Region Nine-Nine Points on the Ear</a:t>
            </a:r>
          </a:p>
          <a:p>
            <a:r>
              <a:rPr lang="en-CA" sz="1400" b="1" dirty="0">
                <a:latin typeface="Times New Roman" panose="02020603050405020304" pitchFamily="18" charset="0"/>
              </a:rPr>
              <a:t>j. Region Ten-Ten Points on the Head</a:t>
            </a:r>
          </a:p>
          <a:p>
            <a:r>
              <a:rPr lang="en-CA" sz="1400" b="1" dirty="0">
                <a:latin typeface="Times New Roman" panose="02020603050405020304" pitchFamily="18" charset="0"/>
              </a:rPr>
              <a:t>k. Region Eleven-Eleven Points on the Back</a:t>
            </a:r>
          </a:p>
          <a:p>
            <a:r>
              <a:rPr lang="en-CA" sz="1400" b="1" dirty="0">
                <a:latin typeface="Times New Roman" panose="02020603050405020304" pitchFamily="18" charset="0"/>
              </a:rPr>
              <a:t>1. Region Twelve-Twelve Points on the Chest and Abdomen</a:t>
            </a:r>
          </a:p>
          <a:p>
            <a:r>
              <a:rPr lang="en-CA" sz="2000" b="1" dirty="0">
                <a:latin typeface="Times New Roman" panose="02020603050405020304" pitchFamily="18" charset="0"/>
              </a:rPr>
              <a:t>3. Suggested Therapeutics</a:t>
            </a:r>
          </a:p>
          <a:p>
            <a:r>
              <a:rPr lang="en-CA" sz="1400" b="1" dirty="0">
                <a:latin typeface="Times New Roman" panose="02020603050405020304" pitchFamily="18" charset="0"/>
              </a:rPr>
              <a:t>a. Head</a:t>
            </a:r>
          </a:p>
          <a:p>
            <a:r>
              <a:rPr lang="en-CA" sz="1400" b="1" dirty="0">
                <a:latin typeface="Times New Roman" panose="02020603050405020304" pitchFamily="18" charset="0"/>
              </a:rPr>
              <a:t>b. Stroke</a:t>
            </a:r>
          </a:p>
          <a:p>
            <a:r>
              <a:rPr lang="en-CA" sz="1400" b="1" dirty="0">
                <a:latin typeface="Times New Roman" panose="02020603050405020304" pitchFamily="18" charset="0"/>
              </a:rPr>
              <a:t>c. Ophthalmology</a:t>
            </a:r>
          </a:p>
          <a:p>
            <a:r>
              <a:rPr lang="en-CA" sz="1400" b="1" dirty="0">
                <a:latin typeface="Times New Roman" panose="02020603050405020304" pitchFamily="18" charset="0"/>
              </a:rPr>
              <a:t>d. Otology</a:t>
            </a:r>
          </a:p>
          <a:p>
            <a:r>
              <a:rPr lang="en-CA" sz="1400" b="1" dirty="0">
                <a:latin typeface="Times New Roman" panose="02020603050405020304" pitchFamily="18" charset="0"/>
              </a:rPr>
              <a:t>e. Oral</a:t>
            </a:r>
          </a:p>
          <a:p>
            <a:r>
              <a:rPr lang="en-CA" sz="1400" b="1" dirty="0">
                <a:latin typeface="Times New Roman" panose="02020603050405020304" pitchFamily="18" charset="0"/>
              </a:rPr>
              <a:t>f. Rhinology</a:t>
            </a:r>
          </a:p>
          <a:p>
            <a:r>
              <a:rPr lang="en-CA" sz="1400" b="1" dirty="0">
                <a:latin typeface="Times New Roman" panose="02020603050405020304" pitchFamily="18" charset="0"/>
              </a:rPr>
              <a:t>g. Face</a:t>
            </a:r>
          </a:p>
          <a:p>
            <a:r>
              <a:rPr lang="en-CA" sz="1400" b="1" dirty="0">
                <a:latin typeface="Times New Roman" panose="02020603050405020304" pitchFamily="18" charset="0"/>
              </a:rPr>
              <a:t>h. Laryngology</a:t>
            </a:r>
          </a:p>
          <a:p>
            <a:r>
              <a:rPr lang="en-CA" sz="1400" b="1" dirty="0" err="1">
                <a:latin typeface="Times New Roman" panose="02020603050405020304" pitchFamily="18" charset="0"/>
              </a:rPr>
              <a:t>i</a:t>
            </a:r>
            <a:r>
              <a:rPr lang="en-CA" sz="1400" b="1" dirty="0">
                <a:latin typeface="Times New Roman" panose="02020603050405020304" pitchFamily="18" charset="0"/>
              </a:rPr>
              <a:t>. Orthopedics (General) .</a:t>
            </a:r>
          </a:p>
          <a:p>
            <a:r>
              <a:rPr lang="en-CA" sz="1400" b="1" dirty="0">
                <a:latin typeface="Times New Roman" panose="02020603050405020304" pitchFamily="18" charset="0"/>
              </a:rPr>
              <a:t>j. Neck, Back, and Shoulders </a:t>
            </a:r>
          </a:p>
        </p:txBody>
      </p:sp>
      <p:sp>
        <p:nvSpPr>
          <p:cNvPr id="13" name="Rectangle 12">
            <a:extLst>
              <a:ext uri="{FF2B5EF4-FFF2-40B4-BE49-F238E27FC236}">
                <a16:creationId xmlns:a16="http://schemas.microsoft.com/office/drawing/2014/main" id="{EFE3F1CF-DDBC-42A8-B941-E6D8E52550A9}"/>
              </a:ext>
            </a:extLst>
          </p:cNvPr>
          <p:cNvSpPr/>
          <p:nvPr/>
        </p:nvSpPr>
        <p:spPr>
          <a:xfrm>
            <a:off x="8882742" y="689394"/>
            <a:ext cx="3309258" cy="5786199"/>
          </a:xfrm>
          <a:prstGeom prst="rect">
            <a:avLst/>
          </a:prstGeom>
        </p:spPr>
        <p:txBody>
          <a:bodyPr wrap="square">
            <a:spAutoFit/>
          </a:bodyPr>
          <a:lstStyle/>
          <a:p>
            <a:r>
              <a:rPr lang="en-CA" sz="1400" b="1" dirty="0">
                <a:latin typeface="Times New Roman" panose="02020603050405020304" pitchFamily="18" charset="0"/>
              </a:rPr>
              <a:t>k. Upper Extremities .</a:t>
            </a:r>
          </a:p>
          <a:p>
            <a:r>
              <a:rPr lang="en-CA" sz="1400" b="1" dirty="0">
                <a:latin typeface="Times New Roman" panose="02020603050405020304" pitchFamily="18" charset="0"/>
              </a:rPr>
              <a:t>1. Lower Extremities</a:t>
            </a:r>
          </a:p>
          <a:p>
            <a:r>
              <a:rPr lang="en-CA" sz="1400" b="1" dirty="0">
                <a:latin typeface="Times New Roman" panose="02020603050405020304" pitchFamily="18" charset="0"/>
              </a:rPr>
              <a:t>m. Chest (General)</a:t>
            </a:r>
          </a:p>
          <a:p>
            <a:r>
              <a:rPr lang="en-CA" sz="1400" b="1" dirty="0">
                <a:latin typeface="Times New Roman" panose="02020603050405020304" pitchFamily="18" charset="0"/>
              </a:rPr>
              <a:t>n. Pulmonology</a:t>
            </a:r>
          </a:p>
          <a:p>
            <a:r>
              <a:rPr lang="en-CA" sz="1400" b="1" dirty="0">
                <a:latin typeface="Times New Roman" panose="02020603050405020304" pitchFamily="18" charset="0"/>
              </a:rPr>
              <a:t>o. Cardiology</a:t>
            </a:r>
          </a:p>
          <a:p>
            <a:r>
              <a:rPr lang="en-CA" sz="1400" b="1" dirty="0">
                <a:latin typeface="Times New Roman" panose="02020603050405020304" pitchFamily="18" charset="0"/>
              </a:rPr>
              <a:t>p. Abdomen (General)</a:t>
            </a:r>
          </a:p>
          <a:p>
            <a:r>
              <a:rPr lang="en-CA" sz="1400" b="1" dirty="0">
                <a:latin typeface="Times New Roman" panose="02020603050405020304" pitchFamily="18" charset="0"/>
              </a:rPr>
              <a:t>q. Liver and Gallbladder</a:t>
            </a:r>
          </a:p>
          <a:p>
            <a:r>
              <a:rPr lang="en-CA" sz="1400" b="1" dirty="0">
                <a:latin typeface="Times New Roman" panose="02020603050405020304" pitchFamily="18" charset="0"/>
              </a:rPr>
              <a:t>r. Pancreas</a:t>
            </a:r>
          </a:p>
          <a:p>
            <a:r>
              <a:rPr lang="en-CA" sz="1400" b="1" dirty="0">
                <a:latin typeface="Times New Roman" panose="02020603050405020304" pitchFamily="18" charset="0"/>
              </a:rPr>
              <a:t>s. Gastrointestinal t. Urology</a:t>
            </a:r>
          </a:p>
          <a:p>
            <a:r>
              <a:rPr lang="en-CA" sz="1400" b="1" dirty="0">
                <a:latin typeface="Times New Roman" panose="02020603050405020304" pitchFamily="18" charset="0"/>
              </a:rPr>
              <a:t>u. Gynecology...</a:t>
            </a:r>
          </a:p>
          <a:p>
            <a:r>
              <a:rPr lang="en-CA" sz="1400" b="1" dirty="0">
                <a:latin typeface="Times New Roman" panose="02020603050405020304" pitchFamily="18" charset="0"/>
              </a:rPr>
              <a:t>v. Andriatrics</a:t>
            </a:r>
          </a:p>
          <a:p>
            <a:r>
              <a:rPr lang="en-CA" sz="1400" b="1" dirty="0">
                <a:latin typeface="Times New Roman" panose="02020603050405020304" pitchFamily="18" charset="0"/>
              </a:rPr>
              <a:t>w. Pediatrics .</a:t>
            </a:r>
          </a:p>
          <a:p>
            <a:r>
              <a:rPr lang="en-CA" sz="1400" b="1" dirty="0">
                <a:latin typeface="Times New Roman" panose="02020603050405020304" pitchFamily="18" charset="0"/>
              </a:rPr>
              <a:t>x. Dermatology..</a:t>
            </a:r>
          </a:p>
          <a:p>
            <a:r>
              <a:rPr lang="en-CA" sz="1400" b="1" dirty="0">
                <a:latin typeface="Times New Roman" panose="02020603050405020304" pitchFamily="18" charset="0"/>
              </a:rPr>
              <a:t>y. Miscellaneous.</a:t>
            </a:r>
          </a:p>
          <a:p>
            <a:endParaRPr lang="en-CA" sz="1400" b="1" dirty="0"/>
          </a:p>
          <a:p>
            <a:r>
              <a:rPr lang="en-CA" sz="2000" b="1" dirty="0"/>
              <a:t>Appendices:</a:t>
            </a:r>
          </a:p>
          <a:p>
            <a:r>
              <a:rPr lang="en-CA" sz="1400" b="1" dirty="0"/>
              <a:t>1. Palmar Diagnosis</a:t>
            </a:r>
          </a:p>
          <a:p>
            <a:r>
              <a:rPr lang="en-CA" sz="1400" b="1" dirty="0"/>
              <a:t>2. Extra Points</a:t>
            </a:r>
          </a:p>
          <a:p>
            <a:r>
              <a:rPr lang="en-CA" sz="1400" b="1" dirty="0"/>
              <a:t>3. Blood ‘Letting’</a:t>
            </a:r>
          </a:p>
          <a:p>
            <a:r>
              <a:rPr lang="en-CA" sz="1400" b="1" dirty="0"/>
              <a:t>4. Reaction Area to Dao3 Ma3 Group</a:t>
            </a:r>
          </a:p>
          <a:p>
            <a:r>
              <a:rPr lang="en-CA" sz="1400" b="1" dirty="0"/>
              <a:t>5. A Guide to </a:t>
            </a:r>
            <a:r>
              <a:rPr lang="en-CA" sz="1400" b="1" dirty="0" err="1"/>
              <a:t>Hanyu</a:t>
            </a:r>
            <a:r>
              <a:rPr lang="en-CA" sz="1400" b="1" dirty="0"/>
              <a:t> Pinyin Pronunciation.</a:t>
            </a:r>
          </a:p>
          <a:p>
            <a:r>
              <a:rPr lang="en-CA" sz="1400" b="1" dirty="0"/>
              <a:t>6. Quick Reference Dao3 Ma3 Groups</a:t>
            </a:r>
          </a:p>
          <a:p>
            <a:r>
              <a:rPr lang="en-CA" sz="1400" b="1" dirty="0"/>
              <a:t>7. Disorder to Dao3 Ma3 Group</a:t>
            </a:r>
          </a:p>
          <a:p>
            <a:r>
              <a:rPr lang="en-CA" sz="1400" b="1" dirty="0"/>
              <a:t>Point Index...</a:t>
            </a:r>
          </a:p>
          <a:p>
            <a:r>
              <a:rPr lang="en-CA" sz="1400" b="1" dirty="0"/>
              <a:t>Bibliography.</a:t>
            </a:r>
            <a:endParaRPr lang="en-CA" sz="1400" b="1" dirty="0">
              <a:latin typeface="Times New Roman" panose="02020603050405020304" pitchFamily="18" charset="0"/>
            </a:endParaRPr>
          </a:p>
        </p:txBody>
      </p:sp>
      <p:sp>
        <p:nvSpPr>
          <p:cNvPr id="2" name="Rectangle 1">
            <a:extLst>
              <a:ext uri="{FF2B5EF4-FFF2-40B4-BE49-F238E27FC236}">
                <a16:creationId xmlns:a16="http://schemas.microsoft.com/office/drawing/2014/main" id="{2D8DEF93-7194-4BAA-B6FC-78A42E7A0AB0}"/>
              </a:ext>
            </a:extLst>
          </p:cNvPr>
          <p:cNvSpPr/>
          <p:nvPr/>
        </p:nvSpPr>
        <p:spPr>
          <a:xfrm>
            <a:off x="77201" y="0"/>
            <a:ext cx="4899098" cy="584775"/>
          </a:xfrm>
          <a:prstGeom prst="rect">
            <a:avLst/>
          </a:prstGeom>
        </p:spPr>
        <p:txBody>
          <a:bodyPr wrap="none">
            <a:spAutoFit/>
          </a:bodyPr>
          <a:lstStyle/>
          <a:p>
            <a:r>
              <a:rPr lang="en-CA" sz="3200" dirty="0">
                <a:solidFill>
                  <a:srgbClr val="000000"/>
                </a:solidFill>
                <a:latin typeface="Helvetica" panose="020B0604020202020204" pitchFamily="34" charset="0"/>
              </a:rPr>
              <a:t>For English, see this book</a:t>
            </a:r>
            <a:endParaRPr lang="en-CA" sz="3200" dirty="0"/>
          </a:p>
        </p:txBody>
      </p:sp>
    </p:spTree>
    <p:extLst>
      <p:ext uri="{BB962C8B-B14F-4D97-AF65-F5344CB8AC3E}">
        <p14:creationId xmlns:p14="http://schemas.microsoft.com/office/powerpoint/2010/main" val="32856524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F145E-6906-499B-B155-D56F3EA2349E}"/>
              </a:ext>
            </a:extLst>
          </p:cNvPr>
          <p:cNvSpPr>
            <a:spLocks noGrp="1"/>
          </p:cNvSpPr>
          <p:nvPr>
            <p:ph type="title"/>
          </p:nvPr>
        </p:nvSpPr>
        <p:spPr>
          <a:xfrm>
            <a:off x="550876" y="5726741"/>
            <a:ext cx="11274803" cy="914400"/>
          </a:xfrm>
        </p:spPr>
        <p:txBody>
          <a:bodyPr>
            <a:noAutofit/>
          </a:bodyPr>
          <a:lstStyle/>
          <a:p>
            <a:r>
              <a:rPr lang="zh-CN" altLang="en-US" sz="2000" b="1" dirty="0"/>
              <a:t>定位；</a:t>
            </a:r>
            <a:r>
              <a:rPr lang="zh-TW" altLang="en-US" sz="2000" dirty="0"/>
              <a:t>第一掌骨與第二掌骨接合處</a:t>
            </a:r>
            <a:r>
              <a:rPr lang="zh-CN" altLang="en-US" sz="2000" dirty="0"/>
              <a:t>。</a:t>
            </a:r>
            <a:r>
              <a:rPr lang="zh-TW" altLang="en-US" sz="2000" dirty="0"/>
              <a:t> 距靈骨穴一寸。</a:t>
            </a:r>
            <a:br>
              <a:rPr lang="en-CA" altLang="zh-TW" sz="2000" dirty="0"/>
            </a:br>
            <a:r>
              <a:rPr lang="zh-CN" altLang="en-US" sz="2000" b="1" dirty="0"/>
              <a:t>主治；</a:t>
            </a:r>
            <a:r>
              <a:rPr lang="zh-CN" altLang="en-US" sz="2000" dirty="0"/>
              <a:t>溫陽補氣要穴。</a:t>
            </a:r>
            <a:r>
              <a:rPr lang="zh-TW" altLang="en-US" sz="2000" dirty="0"/>
              <a:t>肺機能不夠之坐骨神經痛、腰痛、腳痛、半面神經麻痹</a:t>
            </a:r>
            <a:r>
              <a:rPr lang="zh-TW" altLang="en-US" sz="2000" dirty="0">
                <a:solidFill>
                  <a:schemeClr val="tx1"/>
                </a:solidFill>
              </a:rPr>
              <a:t>、半身不遂、</a:t>
            </a:r>
            <a:r>
              <a:rPr lang="zh-CN" altLang="en-US" sz="2000" dirty="0">
                <a:solidFill>
                  <a:schemeClr val="tx1"/>
                </a:solidFill>
              </a:rPr>
              <a:t>月經</a:t>
            </a:r>
            <a:r>
              <a:rPr lang="zh-TW" altLang="en-US" sz="2000" dirty="0">
                <a:solidFill>
                  <a:schemeClr val="tx1"/>
                </a:solidFill>
              </a:rPr>
              <a:t>不</a:t>
            </a:r>
            <a:r>
              <a:rPr lang="zh-TW" altLang="en-US" sz="2000" dirty="0"/>
              <a:t>調、經閉、經痛、難產、背痛、耳鳴、耳聾、偏頭痛、腸痛、頭昏腦脹。</a:t>
            </a:r>
            <a:endParaRPr lang="en-CA" sz="2000" dirty="0"/>
          </a:p>
        </p:txBody>
      </p:sp>
      <p:grpSp>
        <p:nvGrpSpPr>
          <p:cNvPr id="3" name="Group 2">
            <a:extLst>
              <a:ext uri="{FF2B5EF4-FFF2-40B4-BE49-F238E27FC236}">
                <a16:creationId xmlns:a16="http://schemas.microsoft.com/office/drawing/2014/main" id="{11B758AD-0F0D-48DD-8B58-1F3188322FF5}"/>
              </a:ext>
            </a:extLst>
          </p:cNvPr>
          <p:cNvGrpSpPr/>
          <p:nvPr/>
        </p:nvGrpSpPr>
        <p:grpSpPr>
          <a:xfrm>
            <a:off x="6736360" y="0"/>
            <a:ext cx="5455640" cy="3429000"/>
            <a:chOff x="2249639" y="-7519"/>
            <a:chExt cx="7759553" cy="4872264"/>
          </a:xfrm>
        </p:grpSpPr>
        <p:pic>
          <p:nvPicPr>
            <p:cNvPr id="8194" name="Picture 2" descr="http://www.tungs.net.cn/upload/lzt/1337334687.jpg">
              <a:extLst>
                <a:ext uri="{FF2B5EF4-FFF2-40B4-BE49-F238E27FC236}">
                  <a16:creationId xmlns:a16="http://schemas.microsoft.com/office/drawing/2014/main" id="{3A3E999A-82D0-4A83-9C0D-0C41F8A11A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9639" y="-7519"/>
              <a:ext cx="3907144" cy="485722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www.tungs.net.cn/upload/lzt/1337334840.jpg">
              <a:extLst>
                <a:ext uri="{FF2B5EF4-FFF2-40B4-BE49-F238E27FC236}">
                  <a16:creationId xmlns:a16="http://schemas.microsoft.com/office/drawing/2014/main" id="{C4DCB457-D759-4350-8F5B-9C832FF95D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3913192" cy="4864745"/>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Rectangle 7">
            <a:extLst>
              <a:ext uri="{FF2B5EF4-FFF2-40B4-BE49-F238E27FC236}">
                <a16:creationId xmlns:a16="http://schemas.microsoft.com/office/drawing/2014/main" id="{C8F902C0-6B71-47AB-B04D-A6D2026F9427}"/>
              </a:ext>
            </a:extLst>
          </p:cNvPr>
          <p:cNvSpPr/>
          <p:nvPr/>
        </p:nvSpPr>
        <p:spPr>
          <a:xfrm>
            <a:off x="201676" y="12339"/>
            <a:ext cx="4310795" cy="1015663"/>
          </a:xfrm>
          <a:prstGeom prst="rect">
            <a:avLst/>
          </a:prstGeom>
        </p:spPr>
        <p:txBody>
          <a:bodyPr wrap="none">
            <a:spAutoFit/>
          </a:bodyPr>
          <a:lstStyle/>
          <a:p>
            <a:r>
              <a:rPr lang="zh-CN" altLang="en-US" sz="6000" b="1" dirty="0">
                <a:solidFill>
                  <a:schemeClr val="tx2"/>
                </a:solidFill>
              </a:rPr>
              <a:t>灵骨      大白</a:t>
            </a:r>
            <a:endParaRPr lang="en-CA" sz="6000" b="1" dirty="0">
              <a:solidFill>
                <a:schemeClr val="tx2"/>
              </a:solidFill>
            </a:endParaRPr>
          </a:p>
        </p:txBody>
      </p:sp>
      <p:sp>
        <p:nvSpPr>
          <p:cNvPr id="4" name="TextBox 3">
            <a:extLst>
              <a:ext uri="{FF2B5EF4-FFF2-40B4-BE49-F238E27FC236}">
                <a16:creationId xmlns:a16="http://schemas.microsoft.com/office/drawing/2014/main" id="{7C210A80-A4E0-4B44-B1B1-626BDD28027B}"/>
              </a:ext>
            </a:extLst>
          </p:cNvPr>
          <p:cNvSpPr txBox="1"/>
          <p:nvPr/>
        </p:nvSpPr>
        <p:spPr>
          <a:xfrm>
            <a:off x="550877" y="3418417"/>
            <a:ext cx="11274803" cy="2031325"/>
          </a:xfrm>
          <a:prstGeom prst="rect">
            <a:avLst/>
          </a:prstGeom>
          <a:noFill/>
        </p:spPr>
        <p:txBody>
          <a:bodyPr wrap="square" rtlCol="0">
            <a:spAutoFit/>
          </a:bodyPr>
          <a:lstStyle/>
          <a:p>
            <a:r>
              <a:rPr lang="en-CA" dirty="0"/>
              <a:t>Ling2 Gu3 [ML22.05/RT p.14 ‘Spirit Bone’] - This point is located on the dorsum of the hand, in an area known as the ‘Hu3 Kou3’, i.e. the region between the first and second metacarpal bones. The point is found at the articulation of the bases of the first and second metacarpal bones proximal to LI-4who. When needling this point, one must locate and protect the radial artery where it pierces the first dorsal interosseous muscle. </a:t>
            </a:r>
          </a:p>
          <a:p>
            <a:r>
              <a:rPr lang="en-CA" altLang="zh-CN" b="1" dirty="0"/>
              <a:t>Major functions</a:t>
            </a:r>
            <a:r>
              <a:rPr lang="zh-CN" altLang="en-US" b="1" dirty="0"/>
              <a:t>；</a:t>
            </a:r>
            <a:r>
              <a:rPr lang="en-CA" dirty="0"/>
              <a:t> Acupoint of Warming yang to supplement Qi</a:t>
            </a:r>
            <a:r>
              <a:rPr lang="zh-CN" altLang="en-US" dirty="0"/>
              <a:t>。</a:t>
            </a:r>
            <a:r>
              <a:rPr lang="en-CA" altLang="zh-CN" dirty="0"/>
              <a:t>Sciatica of lung deficiency syndrome</a:t>
            </a:r>
            <a:r>
              <a:rPr lang="zh-TW" altLang="en-US" dirty="0"/>
              <a:t>、</a:t>
            </a:r>
            <a:r>
              <a:rPr lang="en-CA" altLang="zh-TW" dirty="0"/>
              <a:t>Back pain</a:t>
            </a:r>
            <a:r>
              <a:rPr lang="zh-TW" altLang="en-US" dirty="0"/>
              <a:t>、</a:t>
            </a:r>
            <a:r>
              <a:rPr lang="en-CA" altLang="zh-TW" dirty="0"/>
              <a:t>Leg pain</a:t>
            </a:r>
            <a:r>
              <a:rPr lang="zh-TW" altLang="en-US" dirty="0"/>
              <a:t>、</a:t>
            </a:r>
            <a:r>
              <a:rPr lang="en-CA" altLang="zh-TW" dirty="0"/>
              <a:t>Bell’s palsy</a:t>
            </a:r>
            <a:r>
              <a:rPr lang="zh-TW" altLang="en-US" dirty="0"/>
              <a:t>、</a:t>
            </a:r>
            <a:r>
              <a:rPr lang="en-CA" altLang="zh-TW" dirty="0"/>
              <a:t>Partial paralysis</a:t>
            </a:r>
            <a:r>
              <a:rPr lang="zh-TW" altLang="en-US" dirty="0"/>
              <a:t>、</a:t>
            </a:r>
            <a:r>
              <a:rPr lang="en-CA" altLang="zh-TW" dirty="0"/>
              <a:t>Menstrual disorder</a:t>
            </a:r>
            <a:r>
              <a:rPr lang="zh-TW" altLang="en-US" dirty="0"/>
              <a:t>、</a:t>
            </a:r>
            <a:r>
              <a:rPr lang="en-CA" altLang="zh-TW" dirty="0"/>
              <a:t>Menopause</a:t>
            </a:r>
            <a:r>
              <a:rPr lang="zh-TW" altLang="en-US" dirty="0"/>
              <a:t>、</a:t>
            </a:r>
            <a:r>
              <a:rPr lang="en-CA" altLang="zh-TW" dirty="0"/>
              <a:t>Menstrual pain, D</a:t>
            </a:r>
            <a:r>
              <a:rPr lang="en-CA" dirty="0"/>
              <a:t>ifficult delivery</a:t>
            </a:r>
            <a:r>
              <a:rPr lang="zh-TW" altLang="en-US" dirty="0"/>
              <a:t>、</a:t>
            </a:r>
            <a:r>
              <a:rPr lang="en-CA" altLang="zh-TW" dirty="0"/>
              <a:t>Ear noise</a:t>
            </a:r>
            <a:r>
              <a:rPr lang="zh-TW" altLang="en-US" dirty="0"/>
              <a:t>、</a:t>
            </a:r>
            <a:r>
              <a:rPr lang="en-CA" altLang="zh-TW" dirty="0"/>
              <a:t>Deafened</a:t>
            </a:r>
            <a:r>
              <a:rPr lang="zh-TW" altLang="en-US" dirty="0"/>
              <a:t>、</a:t>
            </a:r>
            <a:r>
              <a:rPr lang="en-CA" altLang="zh-TW" dirty="0"/>
              <a:t>Migraine</a:t>
            </a:r>
            <a:r>
              <a:rPr lang="zh-TW" altLang="en-US" dirty="0"/>
              <a:t>、</a:t>
            </a:r>
            <a:r>
              <a:rPr lang="en-CA" altLang="zh-TW" dirty="0"/>
              <a:t>Intestinal pain</a:t>
            </a:r>
            <a:r>
              <a:rPr lang="zh-TW" altLang="en-US" dirty="0"/>
              <a:t>、</a:t>
            </a:r>
            <a:r>
              <a:rPr lang="en-CA" altLang="zh-TW" dirty="0"/>
              <a:t>Dizzy head</a:t>
            </a:r>
            <a:r>
              <a:rPr lang="zh-TW" altLang="en-US" dirty="0"/>
              <a:t>。</a:t>
            </a:r>
            <a:endParaRPr lang="en-CA" dirty="0"/>
          </a:p>
        </p:txBody>
      </p:sp>
      <p:sp>
        <p:nvSpPr>
          <p:cNvPr id="5" name="Rectangle 4">
            <a:extLst>
              <a:ext uri="{FF2B5EF4-FFF2-40B4-BE49-F238E27FC236}">
                <a16:creationId xmlns:a16="http://schemas.microsoft.com/office/drawing/2014/main" id="{98803E18-C878-4F5A-9749-AEEF97836D65}"/>
              </a:ext>
            </a:extLst>
          </p:cNvPr>
          <p:cNvSpPr/>
          <p:nvPr/>
        </p:nvSpPr>
        <p:spPr>
          <a:xfrm>
            <a:off x="201676" y="1131259"/>
            <a:ext cx="5253965" cy="523220"/>
          </a:xfrm>
          <a:prstGeom prst="rect">
            <a:avLst/>
          </a:prstGeom>
        </p:spPr>
        <p:txBody>
          <a:bodyPr wrap="square">
            <a:spAutoFit/>
          </a:bodyPr>
          <a:lstStyle/>
          <a:p>
            <a:r>
              <a:rPr lang="en-CA" sz="2800" b="1" dirty="0">
                <a:solidFill>
                  <a:srgbClr val="111111"/>
                </a:solidFill>
                <a:latin typeface="Roboto"/>
              </a:rPr>
              <a:t> Ling Gu             Da Bai</a:t>
            </a:r>
            <a:endParaRPr lang="en-CA" sz="2800" b="1" dirty="0"/>
          </a:p>
        </p:txBody>
      </p:sp>
    </p:spTree>
    <p:extLst>
      <p:ext uri="{BB962C8B-B14F-4D97-AF65-F5344CB8AC3E}">
        <p14:creationId xmlns:p14="http://schemas.microsoft.com/office/powerpoint/2010/main" val="21518695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BC8CA-5C30-4802-943E-04E33A7723B8}"/>
              </a:ext>
            </a:extLst>
          </p:cNvPr>
          <p:cNvSpPr>
            <a:spLocks noGrp="1"/>
          </p:cNvSpPr>
          <p:nvPr>
            <p:ph type="title"/>
          </p:nvPr>
        </p:nvSpPr>
        <p:spPr>
          <a:xfrm>
            <a:off x="662731" y="5695660"/>
            <a:ext cx="11039912" cy="743710"/>
          </a:xfrm>
        </p:spPr>
        <p:txBody>
          <a:bodyPr>
            <a:noAutofit/>
          </a:bodyPr>
          <a:lstStyle/>
          <a:p>
            <a:r>
              <a:rPr lang="zh-CN" altLang="en-US" sz="2000" b="1" dirty="0"/>
              <a:t>定位 ；手掌虎口下一寸，大指掌骨間。與手背靈骨穴相通。</a:t>
            </a:r>
            <a:br>
              <a:rPr lang="zh-CN" altLang="en-US" sz="2000" b="1" dirty="0"/>
            </a:br>
            <a:r>
              <a:rPr lang="zh-CN" altLang="en-US" sz="2000" b="1" dirty="0"/>
              <a:t>主治 ；背痛、感冒、肺炎、咳嗽、氣喘。</a:t>
            </a:r>
          </a:p>
        </p:txBody>
      </p:sp>
      <p:grpSp>
        <p:nvGrpSpPr>
          <p:cNvPr id="3" name="Group 2">
            <a:extLst>
              <a:ext uri="{FF2B5EF4-FFF2-40B4-BE49-F238E27FC236}">
                <a16:creationId xmlns:a16="http://schemas.microsoft.com/office/drawing/2014/main" id="{FF66B0F0-23EA-4F48-B0EE-9B290B0D2C11}"/>
              </a:ext>
            </a:extLst>
          </p:cNvPr>
          <p:cNvGrpSpPr/>
          <p:nvPr/>
        </p:nvGrpSpPr>
        <p:grpSpPr>
          <a:xfrm>
            <a:off x="4084448" y="0"/>
            <a:ext cx="8107552" cy="5039514"/>
            <a:chOff x="2204411" y="0"/>
            <a:chExt cx="8107552" cy="5039514"/>
          </a:xfrm>
        </p:grpSpPr>
        <p:pic>
          <p:nvPicPr>
            <p:cNvPr id="9218" name="Picture 2" descr="http://www.tungs.net.cn/upload/lzt/1337228830.jpg">
              <a:extLst>
                <a:ext uri="{FF2B5EF4-FFF2-40B4-BE49-F238E27FC236}">
                  <a16:creationId xmlns:a16="http://schemas.microsoft.com/office/drawing/2014/main" id="{F9060A5E-582F-4C30-8D3C-83FA519A14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4411" y="0"/>
              <a:ext cx="4053776" cy="503951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www.tungs.net.cn/upload/lzt/1337228855.jpg">
              <a:extLst>
                <a:ext uri="{FF2B5EF4-FFF2-40B4-BE49-F238E27FC236}">
                  <a16:creationId xmlns:a16="http://schemas.microsoft.com/office/drawing/2014/main" id="{E12CFF61-C64D-4654-AB63-B85549D755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8187" y="0"/>
              <a:ext cx="4053776" cy="5039514"/>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5">
            <a:extLst>
              <a:ext uri="{FF2B5EF4-FFF2-40B4-BE49-F238E27FC236}">
                <a16:creationId xmlns:a16="http://schemas.microsoft.com/office/drawing/2014/main" id="{93EE0314-A805-4785-A809-F9CDB91E4E68}"/>
              </a:ext>
            </a:extLst>
          </p:cNvPr>
          <p:cNvSpPr/>
          <p:nvPr/>
        </p:nvSpPr>
        <p:spPr>
          <a:xfrm>
            <a:off x="268262" y="27860"/>
            <a:ext cx="3786614" cy="1015663"/>
          </a:xfrm>
          <a:prstGeom prst="rect">
            <a:avLst/>
          </a:prstGeom>
        </p:spPr>
        <p:txBody>
          <a:bodyPr wrap="none">
            <a:spAutoFit/>
          </a:bodyPr>
          <a:lstStyle/>
          <a:p>
            <a:r>
              <a:rPr lang="zh-CN" altLang="en-US" sz="6000" b="1" dirty="0">
                <a:solidFill>
                  <a:schemeClr val="tx2"/>
                </a:solidFill>
              </a:rPr>
              <a:t>重子   重先</a:t>
            </a:r>
            <a:endParaRPr lang="en-CA" sz="6000" b="1" dirty="0">
              <a:solidFill>
                <a:schemeClr val="tx2"/>
              </a:solidFill>
            </a:endParaRPr>
          </a:p>
        </p:txBody>
      </p:sp>
      <p:sp>
        <p:nvSpPr>
          <p:cNvPr id="7" name="Title 1">
            <a:extLst>
              <a:ext uri="{FF2B5EF4-FFF2-40B4-BE49-F238E27FC236}">
                <a16:creationId xmlns:a16="http://schemas.microsoft.com/office/drawing/2014/main" id="{E4A2834B-2282-44C4-BDD7-EF27685150D9}"/>
              </a:ext>
            </a:extLst>
          </p:cNvPr>
          <p:cNvSpPr txBox="1">
            <a:spLocks/>
          </p:cNvSpPr>
          <p:nvPr/>
        </p:nvSpPr>
        <p:spPr>
          <a:xfrm>
            <a:off x="662731" y="5039514"/>
            <a:ext cx="11039912" cy="7437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altLang="zh-CN" sz="2000" b="1" dirty="0"/>
              <a:t>Major functions </a:t>
            </a:r>
            <a:r>
              <a:rPr lang="zh-CN" altLang="en-US" sz="2000" b="1" dirty="0"/>
              <a:t>；</a:t>
            </a:r>
            <a:r>
              <a:rPr lang="en-CA" altLang="zh-CN" sz="2000" b="1" dirty="0"/>
              <a:t>Back pain</a:t>
            </a:r>
            <a:r>
              <a:rPr lang="zh-CN" altLang="en-US" sz="2000" b="1" dirty="0"/>
              <a:t>、</a:t>
            </a:r>
            <a:r>
              <a:rPr lang="en-CA" altLang="zh-CN" sz="2000" b="1" dirty="0"/>
              <a:t>Cold</a:t>
            </a:r>
            <a:r>
              <a:rPr lang="zh-CN" altLang="en-US" sz="2000" b="1" dirty="0"/>
              <a:t>、</a:t>
            </a:r>
            <a:r>
              <a:rPr lang="en-CA" altLang="zh-CN" sz="2000" b="1" dirty="0"/>
              <a:t>Pneumonia</a:t>
            </a:r>
            <a:r>
              <a:rPr lang="zh-CN" altLang="en-US" sz="2000" b="1" dirty="0"/>
              <a:t>、</a:t>
            </a:r>
            <a:r>
              <a:rPr lang="en-CA" altLang="zh-CN" sz="2000" b="1" dirty="0"/>
              <a:t>Cough</a:t>
            </a:r>
            <a:r>
              <a:rPr lang="zh-CN" altLang="en-US" sz="2000" b="1" dirty="0"/>
              <a:t>、</a:t>
            </a:r>
            <a:r>
              <a:rPr lang="en-CA" altLang="zh-CN" sz="2000" b="1" dirty="0"/>
              <a:t>Asthma</a:t>
            </a:r>
            <a:r>
              <a:rPr lang="zh-CN" altLang="en-US" sz="2000" b="1" dirty="0"/>
              <a:t>。</a:t>
            </a:r>
          </a:p>
        </p:txBody>
      </p:sp>
      <p:sp>
        <p:nvSpPr>
          <p:cNvPr id="8" name="Rectangle 7">
            <a:extLst>
              <a:ext uri="{FF2B5EF4-FFF2-40B4-BE49-F238E27FC236}">
                <a16:creationId xmlns:a16="http://schemas.microsoft.com/office/drawing/2014/main" id="{697942C2-F2FB-4F91-8A7F-0EB021315656}"/>
              </a:ext>
            </a:extLst>
          </p:cNvPr>
          <p:cNvSpPr/>
          <p:nvPr/>
        </p:nvSpPr>
        <p:spPr>
          <a:xfrm>
            <a:off x="201676" y="1131259"/>
            <a:ext cx="5253965" cy="523220"/>
          </a:xfrm>
          <a:prstGeom prst="rect">
            <a:avLst/>
          </a:prstGeom>
        </p:spPr>
        <p:txBody>
          <a:bodyPr wrap="square">
            <a:spAutoFit/>
          </a:bodyPr>
          <a:lstStyle/>
          <a:p>
            <a:r>
              <a:rPr lang="en-CA" sz="2800" b="1" dirty="0">
                <a:solidFill>
                  <a:srgbClr val="111111"/>
                </a:solidFill>
                <a:latin typeface="Roboto"/>
              </a:rPr>
              <a:t> Zhong Zi   Zhong Xian</a:t>
            </a:r>
            <a:endParaRPr lang="en-CA" sz="2800" b="1" dirty="0"/>
          </a:p>
        </p:txBody>
      </p:sp>
    </p:spTree>
    <p:extLst>
      <p:ext uri="{BB962C8B-B14F-4D97-AF65-F5344CB8AC3E}">
        <p14:creationId xmlns:p14="http://schemas.microsoft.com/office/powerpoint/2010/main" val="878763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12192000" cy="584775"/>
          </a:xfrm>
          <a:prstGeom prst="rect">
            <a:avLst/>
          </a:prstGeom>
          <a:solidFill>
            <a:schemeClr val="accent1">
              <a:lumMod val="50000"/>
            </a:schemeClr>
          </a:solidFill>
        </p:spPr>
        <p:txBody>
          <a:bodyPr wrap="square" rtlCol="0">
            <a:spAutoFit/>
          </a:bodyPr>
          <a:lstStyle/>
          <a:p>
            <a:pPr algn="ctr"/>
            <a:r>
              <a:rPr lang="en-US" altLang="zh-CN" sz="3200" b="1" dirty="0">
                <a:solidFill>
                  <a:schemeClr val="bg1"/>
                </a:solidFill>
              </a:rPr>
              <a:t>Chinese medicine is created by Three Philosophical concept</a:t>
            </a:r>
            <a:endParaRPr lang="zh-CN" altLang="en-US" sz="3200" b="1" dirty="0">
              <a:solidFill>
                <a:schemeClr val="bg1"/>
              </a:solidFill>
            </a:endParaRPr>
          </a:p>
        </p:txBody>
      </p:sp>
      <p:grpSp>
        <p:nvGrpSpPr>
          <p:cNvPr id="3" name="Group 2">
            <a:extLst>
              <a:ext uri="{FF2B5EF4-FFF2-40B4-BE49-F238E27FC236}">
                <a16:creationId xmlns:a16="http://schemas.microsoft.com/office/drawing/2014/main" id="{7828BEC7-5632-4429-ACF6-52360C1C8529}"/>
              </a:ext>
            </a:extLst>
          </p:cNvPr>
          <p:cNvGrpSpPr/>
          <p:nvPr/>
        </p:nvGrpSpPr>
        <p:grpSpPr>
          <a:xfrm>
            <a:off x="137778" y="3889352"/>
            <a:ext cx="5847090" cy="2153416"/>
            <a:chOff x="0" y="751099"/>
            <a:chExt cx="6585828" cy="2759965"/>
          </a:xfrm>
        </p:grpSpPr>
        <p:grpSp>
          <p:nvGrpSpPr>
            <p:cNvPr id="12" name="组合 11"/>
            <p:cNvGrpSpPr/>
            <p:nvPr/>
          </p:nvGrpSpPr>
          <p:grpSpPr>
            <a:xfrm>
              <a:off x="0" y="751099"/>
              <a:ext cx="6080126" cy="2070201"/>
              <a:chOff x="-69731" y="-47625"/>
              <a:chExt cx="6080126" cy="2070201"/>
            </a:xfrm>
          </p:grpSpPr>
          <p:pic>
            <p:nvPicPr>
              <p:cNvPr id="10242" name="Picture 2" descr="http://www.alwaysbeready.com/images/stories/alwaysbeready/Buddhism_Buddha_Apologetic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31" y="-47625"/>
                <a:ext cx="6080126" cy="2070201"/>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228600" y="1282184"/>
                <a:ext cx="4418949" cy="670595"/>
              </a:xfrm>
              <a:prstGeom prst="rect">
                <a:avLst/>
              </a:prstGeom>
            </p:spPr>
            <p:txBody>
              <a:bodyPr wrap="square">
                <a:spAutoFit/>
              </a:bodyPr>
              <a:lstStyle/>
              <a:p>
                <a:r>
                  <a:rPr lang="en-US" altLang="zh-CN" sz="2800" b="1" dirty="0">
                    <a:solidFill>
                      <a:srgbClr val="C00000"/>
                    </a:solidFill>
                  </a:rPr>
                  <a:t>Nirvana, </a:t>
                </a:r>
                <a:r>
                  <a:rPr lang="en-US" altLang="zh-CN" sz="2800" b="1" dirty="0" err="1">
                    <a:solidFill>
                      <a:srgbClr val="C00000"/>
                    </a:solidFill>
                  </a:rPr>
                  <a:t>Samsara</a:t>
                </a:r>
                <a:r>
                  <a:rPr lang="en-US" altLang="zh-CN" sz="2800" b="1" dirty="0">
                    <a:solidFill>
                      <a:srgbClr val="C00000"/>
                    </a:solidFill>
                  </a:rPr>
                  <a:t> </a:t>
                </a:r>
                <a:endParaRPr lang="zh-CN" altLang="en-US" sz="2800" dirty="0">
                  <a:solidFill>
                    <a:srgbClr val="C00000"/>
                  </a:solidFill>
                </a:endParaRPr>
              </a:p>
            </p:txBody>
          </p:sp>
        </p:grpSp>
        <p:sp>
          <p:nvSpPr>
            <p:cNvPr id="14" name="矩形 13"/>
            <p:cNvSpPr/>
            <p:nvPr/>
          </p:nvSpPr>
          <p:spPr>
            <a:xfrm>
              <a:off x="4053" y="2846345"/>
              <a:ext cx="6581775" cy="338554"/>
            </a:xfrm>
            <a:prstGeom prst="rect">
              <a:avLst/>
            </a:prstGeom>
          </p:spPr>
          <p:txBody>
            <a:bodyPr wrap="square">
              <a:spAutoFit/>
            </a:bodyPr>
            <a:lstStyle/>
            <a:p>
              <a:r>
                <a:rPr lang="en-US" altLang="zh-CN" sz="1600" b="1" dirty="0"/>
                <a:t> A state of extreme peace and happiness</a:t>
              </a:r>
              <a:endParaRPr lang="zh-CN" altLang="en-US" sz="1600" b="1" dirty="0"/>
            </a:p>
          </p:txBody>
        </p:sp>
        <p:sp>
          <p:nvSpPr>
            <p:cNvPr id="15" name="矩形 14"/>
            <p:cNvSpPr/>
            <p:nvPr/>
          </p:nvSpPr>
          <p:spPr>
            <a:xfrm>
              <a:off x="0" y="3172510"/>
              <a:ext cx="6096000" cy="338554"/>
            </a:xfrm>
            <a:prstGeom prst="rect">
              <a:avLst/>
            </a:prstGeom>
          </p:spPr>
          <p:txBody>
            <a:bodyPr>
              <a:spAutoFit/>
            </a:bodyPr>
            <a:lstStyle/>
            <a:p>
              <a:r>
                <a:rPr lang="en-US" altLang="zh-CN" sz="1600" b="1" dirty="0"/>
                <a:t>“Cycle of Existence"</a:t>
              </a:r>
              <a:endParaRPr lang="zh-CN" altLang="en-US" sz="1600" b="1" dirty="0"/>
            </a:p>
          </p:txBody>
        </p:sp>
      </p:grpSp>
      <p:grpSp>
        <p:nvGrpSpPr>
          <p:cNvPr id="11" name="组合 10"/>
          <p:cNvGrpSpPr/>
          <p:nvPr/>
        </p:nvGrpSpPr>
        <p:grpSpPr>
          <a:xfrm>
            <a:off x="7270376" y="3277890"/>
            <a:ext cx="4921624" cy="3027964"/>
            <a:chOff x="7106991" y="2602133"/>
            <a:chExt cx="5029200" cy="3771900"/>
          </a:xfrm>
        </p:grpSpPr>
        <p:pic>
          <p:nvPicPr>
            <p:cNvPr id="10244" name="Picture 4" descr="https://s-media-cache-ak0.pinimg.com/736x/7a/8a/73/7a8a73197c89e59ddea109ef90ebfbe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6991" y="2602133"/>
              <a:ext cx="5029200" cy="3771900"/>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p:nvSpPr>
          <p:spPr>
            <a:xfrm>
              <a:off x="7535490" y="5886783"/>
              <a:ext cx="3070872" cy="421733"/>
            </a:xfrm>
            <a:prstGeom prst="rect">
              <a:avLst/>
            </a:prstGeom>
          </p:spPr>
          <p:txBody>
            <a:bodyPr wrap="square">
              <a:spAutoFit/>
            </a:bodyPr>
            <a:lstStyle/>
            <a:p>
              <a:r>
                <a:rPr lang="en-US" altLang="zh-CN" sz="1600" b="1" dirty="0">
                  <a:solidFill>
                    <a:schemeClr val="tx2"/>
                  </a:solidFill>
                </a:rPr>
                <a:t>Nature, Cycle, </a:t>
              </a:r>
              <a:r>
                <a:rPr lang="ko-KR" altLang="en-US" sz="1600" dirty="0"/>
                <a:t>无为而治</a:t>
              </a:r>
              <a:endParaRPr lang="zh-CN" altLang="en-US" sz="1600" b="1" dirty="0">
                <a:solidFill>
                  <a:schemeClr val="tx2"/>
                </a:solidFill>
              </a:endParaRPr>
            </a:p>
          </p:txBody>
        </p:sp>
      </p:grpSp>
      <p:sp>
        <p:nvSpPr>
          <p:cNvPr id="16" name="矩形 15"/>
          <p:cNvSpPr/>
          <p:nvPr/>
        </p:nvSpPr>
        <p:spPr>
          <a:xfrm>
            <a:off x="7689709" y="6233157"/>
            <a:ext cx="3272958" cy="338554"/>
          </a:xfrm>
          <a:prstGeom prst="rect">
            <a:avLst/>
          </a:prstGeom>
        </p:spPr>
        <p:txBody>
          <a:bodyPr wrap="square">
            <a:spAutoFit/>
          </a:bodyPr>
          <a:lstStyle/>
          <a:p>
            <a:r>
              <a:rPr lang="en-US" altLang="zh-CN" sz="1600" b="1" dirty="0"/>
              <a:t>Living in harmony with the </a:t>
            </a:r>
            <a:r>
              <a:rPr lang="en-US" altLang="zh-CN" sz="1600" b="1" i="1" dirty="0">
                <a:hlinkClick r:id="rId4" tooltip="Tao">
                  <a:extLst>
                    <a:ext uri="{A12FA001-AC4F-418D-AE19-62706E023703}">
                      <ahyp:hlinkClr xmlns:ahyp="http://schemas.microsoft.com/office/drawing/2018/hyperlinkcolor" val="tx"/>
                    </a:ext>
                  </a:extLst>
                </a:hlinkClick>
              </a:rPr>
              <a:t>Tao</a:t>
            </a:r>
            <a:r>
              <a:rPr lang="en-US" altLang="zh-CN" sz="1600" b="1" dirty="0"/>
              <a:t> </a:t>
            </a:r>
            <a:endParaRPr lang="zh-CN" altLang="en-US" sz="1600" b="1" dirty="0"/>
          </a:p>
        </p:txBody>
      </p:sp>
      <p:grpSp>
        <p:nvGrpSpPr>
          <p:cNvPr id="4" name="Group 3">
            <a:extLst>
              <a:ext uri="{FF2B5EF4-FFF2-40B4-BE49-F238E27FC236}">
                <a16:creationId xmlns:a16="http://schemas.microsoft.com/office/drawing/2014/main" id="{31978F21-D703-46B3-9701-857609B7D228}"/>
              </a:ext>
            </a:extLst>
          </p:cNvPr>
          <p:cNvGrpSpPr/>
          <p:nvPr/>
        </p:nvGrpSpPr>
        <p:grpSpPr>
          <a:xfrm>
            <a:off x="696612" y="1147812"/>
            <a:ext cx="11369883" cy="2043126"/>
            <a:chOff x="172485" y="4135886"/>
            <a:chExt cx="14185692" cy="2621166"/>
          </a:xfrm>
        </p:grpSpPr>
        <p:grpSp>
          <p:nvGrpSpPr>
            <p:cNvPr id="13" name="组合 12"/>
            <p:cNvGrpSpPr/>
            <p:nvPr/>
          </p:nvGrpSpPr>
          <p:grpSpPr>
            <a:xfrm>
              <a:off x="172485" y="4135886"/>
              <a:ext cx="8963115" cy="2621166"/>
              <a:chOff x="0" y="3185847"/>
              <a:chExt cx="12192000" cy="3223329"/>
            </a:xfrm>
          </p:grpSpPr>
          <p:pic>
            <p:nvPicPr>
              <p:cNvPr id="8198" name="Picture 6" descr="Image result for confucianis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185847"/>
                <a:ext cx="260985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http://bhoffert.faculty.noctrl.edu/REL260/ConcentricCircles.Sag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637755"/>
                <a:ext cx="4311099" cy="2771421"/>
              </a:xfrm>
              <a:prstGeom prst="rect">
                <a:avLst/>
              </a:prstGeom>
              <a:solidFill>
                <a:schemeClr val="bg1"/>
              </a:solidFill>
            </p:spPr>
          </p:pic>
          <p:pic>
            <p:nvPicPr>
              <p:cNvPr id="10246" name="Picture 6" descr="http://www.enghunan.gov.cn/services/Live/Community/ChineseCorner/201410/W02015070243494737416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54400" y="4223937"/>
                <a:ext cx="8737600" cy="2105599"/>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矩形 16"/>
            <p:cNvSpPr/>
            <p:nvPr/>
          </p:nvSpPr>
          <p:spPr>
            <a:xfrm>
              <a:off x="2966241" y="4441304"/>
              <a:ext cx="7253537" cy="592279"/>
            </a:xfrm>
            <a:prstGeom prst="rect">
              <a:avLst/>
            </a:prstGeom>
          </p:spPr>
          <p:txBody>
            <a:bodyPr wrap="square">
              <a:spAutoFit/>
            </a:bodyPr>
            <a:lstStyle/>
            <a:p>
              <a:r>
                <a:rPr lang="en-US" altLang="zh-CN" sz="2400" b="1" dirty="0">
                  <a:solidFill>
                    <a:srgbClr val="FF0000"/>
                  </a:solidFill>
                </a:rPr>
                <a:t>Ethical-sociopolitical teachings</a:t>
              </a:r>
              <a:endParaRPr lang="zh-CN" altLang="en-US" sz="2400" b="1" dirty="0">
                <a:solidFill>
                  <a:srgbClr val="FF0000"/>
                </a:solidFill>
              </a:endParaRPr>
            </a:p>
          </p:txBody>
        </p:sp>
        <p:sp>
          <p:nvSpPr>
            <p:cNvPr id="18" name="矩形 17"/>
            <p:cNvSpPr/>
            <p:nvPr/>
          </p:nvSpPr>
          <p:spPr>
            <a:xfrm>
              <a:off x="2090921" y="4167416"/>
              <a:ext cx="12267256" cy="394853"/>
            </a:xfrm>
            <a:prstGeom prst="rect">
              <a:avLst/>
            </a:prstGeom>
          </p:spPr>
          <p:txBody>
            <a:bodyPr wrap="square">
              <a:spAutoFit/>
            </a:bodyPr>
            <a:lstStyle/>
            <a:p>
              <a:r>
                <a:rPr lang="en-US" altLang="zh-CN" sz="1400" b="1" dirty="0"/>
                <a:t>If you cultivate your morals , you will manage your family well ,govern your nation, can make this world peaceful </a:t>
              </a:r>
              <a:endParaRPr lang="zh-CN" altLang="en-US" sz="1400" b="1" dirty="0"/>
            </a:p>
          </p:txBody>
        </p:sp>
      </p:grpSp>
      <p:sp>
        <p:nvSpPr>
          <p:cNvPr id="21" name="TextBox 20">
            <a:extLst>
              <a:ext uri="{FF2B5EF4-FFF2-40B4-BE49-F238E27FC236}">
                <a16:creationId xmlns:a16="http://schemas.microsoft.com/office/drawing/2014/main" id="{9C42836F-9A00-4822-BDDD-453E82F3749D}"/>
              </a:ext>
            </a:extLst>
          </p:cNvPr>
          <p:cNvSpPr txBox="1"/>
          <p:nvPr/>
        </p:nvSpPr>
        <p:spPr>
          <a:xfrm>
            <a:off x="2230080" y="6305854"/>
            <a:ext cx="4567876" cy="461665"/>
          </a:xfrm>
          <a:prstGeom prst="rect">
            <a:avLst/>
          </a:prstGeom>
          <a:noFill/>
        </p:spPr>
        <p:txBody>
          <a:bodyPr wrap="square" rtlCol="0">
            <a:spAutoFit/>
          </a:bodyPr>
          <a:lstStyle/>
          <a:p>
            <a:r>
              <a:rPr lang="en-US" sz="1200" dirty="0"/>
              <a:t>When I was twenties, I had studied Chinese philosophy.</a:t>
            </a:r>
          </a:p>
          <a:p>
            <a:r>
              <a:rPr lang="en-US" altLang="ko-KR" sz="1200" dirty="0"/>
              <a:t>Since I was forties, I have been studying Chinese Medicine.</a:t>
            </a:r>
            <a:endParaRPr lang="en-US" sz="1200" dirty="0"/>
          </a:p>
        </p:txBody>
      </p:sp>
      <p:sp>
        <p:nvSpPr>
          <p:cNvPr id="2" name="Rectangle 1">
            <a:extLst>
              <a:ext uri="{FF2B5EF4-FFF2-40B4-BE49-F238E27FC236}">
                <a16:creationId xmlns:a16="http://schemas.microsoft.com/office/drawing/2014/main" id="{6A87EED3-66CD-4896-9C2B-5FEB845CA206}"/>
              </a:ext>
            </a:extLst>
          </p:cNvPr>
          <p:cNvSpPr/>
          <p:nvPr/>
        </p:nvSpPr>
        <p:spPr>
          <a:xfrm>
            <a:off x="5638800" y="3882860"/>
            <a:ext cx="6096000" cy="923330"/>
          </a:xfrm>
          <a:prstGeom prst="rect">
            <a:avLst/>
          </a:prstGeom>
        </p:spPr>
        <p:txBody>
          <a:bodyPr>
            <a:spAutoFit/>
          </a:bodyPr>
          <a:lstStyle/>
          <a:p>
            <a:r>
              <a:rPr lang="en-CA" dirty="0" err="1"/>
              <a:t>철학과</a:t>
            </a:r>
            <a:r>
              <a:rPr lang="en-CA" dirty="0"/>
              <a:t> </a:t>
            </a:r>
            <a:r>
              <a:rPr lang="en-CA" dirty="0" err="1"/>
              <a:t>과학</a:t>
            </a:r>
            <a:endParaRPr lang="en-CA" dirty="0"/>
          </a:p>
          <a:p>
            <a:r>
              <a:rPr lang="en-CA" dirty="0" err="1"/>
              <a:t>파동과</a:t>
            </a:r>
            <a:r>
              <a:rPr lang="en-CA" dirty="0"/>
              <a:t> </a:t>
            </a:r>
            <a:r>
              <a:rPr lang="en-CA" dirty="0" err="1"/>
              <a:t>물질</a:t>
            </a:r>
            <a:endParaRPr lang="en-CA" dirty="0"/>
          </a:p>
          <a:p>
            <a:r>
              <a:rPr lang="en-CA" dirty="0" err="1"/>
              <a:t>퀀텀과</a:t>
            </a:r>
            <a:r>
              <a:rPr lang="en-CA" dirty="0"/>
              <a:t> </a:t>
            </a:r>
            <a:r>
              <a:rPr lang="en-CA" dirty="0" err="1"/>
              <a:t>원자</a:t>
            </a:r>
            <a:endParaRPr lang="en-CA" dirty="0"/>
          </a:p>
        </p:txBody>
      </p:sp>
      <p:graphicFrame>
        <p:nvGraphicFramePr>
          <p:cNvPr id="5" name="Table 4">
            <a:extLst>
              <a:ext uri="{FF2B5EF4-FFF2-40B4-BE49-F238E27FC236}">
                <a16:creationId xmlns:a16="http://schemas.microsoft.com/office/drawing/2014/main" id="{060B4EF4-2F74-459E-A6EC-C81C14AA1076}"/>
              </a:ext>
            </a:extLst>
          </p:cNvPr>
          <p:cNvGraphicFramePr>
            <a:graphicFrameLocks noGrp="1"/>
          </p:cNvGraphicFramePr>
          <p:nvPr>
            <p:extLst>
              <p:ext uri="{D42A27DB-BD31-4B8C-83A1-F6EECF244321}">
                <p14:modId xmlns:p14="http://schemas.microsoft.com/office/powerpoint/2010/main" val="2057626669"/>
              </p:ext>
            </p:extLst>
          </p:nvPr>
        </p:nvGraphicFramePr>
        <p:xfrm>
          <a:off x="1120588" y="610755"/>
          <a:ext cx="4288190" cy="381000"/>
        </p:xfrm>
        <a:graphic>
          <a:graphicData uri="http://schemas.openxmlformats.org/drawingml/2006/table">
            <a:tbl>
              <a:tblPr>
                <a:tableStyleId>{5C22544A-7EE6-4342-B048-85BDC9FD1C3A}</a:tableStyleId>
              </a:tblPr>
              <a:tblGrid>
                <a:gridCol w="4288190">
                  <a:extLst>
                    <a:ext uri="{9D8B030D-6E8A-4147-A177-3AD203B41FA5}">
                      <a16:colId xmlns:a16="http://schemas.microsoft.com/office/drawing/2014/main" val="484341609"/>
                    </a:ext>
                  </a:extLst>
                </a:gridCol>
              </a:tblGrid>
              <a:tr h="190500">
                <a:tc>
                  <a:txBody>
                    <a:bodyPr/>
                    <a:lstStyle/>
                    <a:p>
                      <a:pPr algn="l" fontAlgn="ctr"/>
                      <a:r>
                        <a:rPr lang="zh-TW" altLang="en-US" sz="1100" b="1" u="none" strike="noStrike" dirty="0">
                          <a:effectLst/>
                        </a:rPr>
                        <a:t>󰡔三敎平心論󰡕</a:t>
                      </a:r>
                      <a:r>
                        <a:rPr lang="en-US" altLang="zh-TW" sz="1100" b="1" u="none" strike="noStrike" dirty="0">
                          <a:effectLst/>
                        </a:rPr>
                        <a:t>｢</a:t>
                      </a:r>
                      <a:r>
                        <a:rPr lang="zh-TW" altLang="en-US" sz="1100" b="1" u="none" strike="noStrike" dirty="0">
                          <a:effectLst/>
                        </a:rPr>
                        <a:t>序</a:t>
                      </a:r>
                      <a:r>
                        <a:rPr lang="en-US" altLang="zh-TW" sz="1100" b="1" u="none" strike="noStrike" dirty="0">
                          <a:effectLst/>
                        </a:rPr>
                        <a:t>｣ “</a:t>
                      </a:r>
                      <a:r>
                        <a:rPr lang="zh-TW" altLang="en-US" sz="1100" b="1" u="none" strike="noStrike" dirty="0">
                          <a:effectLst/>
                        </a:rPr>
                        <a:t>以佛治心</a:t>
                      </a:r>
                      <a:r>
                        <a:rPr lang="en-US" altLang="zh-TW" sz="1100" b="1" u="none" strike="noStrike" dirty="0">
                          <a:effectLst/>
                        </a:rPr>
                        <a:t>. </a:t>
                      </a:r>
                      <a:r>
                        <a:rPr lang="zh-TW" altLang="en-US" sz="1100" b="1" u="none" strike="noStrike" dirty="0">
                          <a:effectLst/>
                        </a:rPr>
                        <a:t>以道治身</a:t>
                      </a:r>
                      <a:r>
                        <a:rPr lang="en-US" altLang="zh-TW" sz="1100" b="1" u="none" strike="noStrike" dirty="0">
                          <a:effectLst/>
                        </a:rPr>
                        <a:t>. </a:t>
                      </a:r>
                      <a:r>
                        <a:rPr lang="zh-TW" altLang="en-US" sz="1100" b="1" u="none" strike="noStrike" dirty="0">
                          <a:effectLst/>
                        </a:rPr>
                        <a:t>以儒治世</a:t>
                      </a:r>
                      <a:r>
                        <a:rPr lang="en-US" altLang="zh-TW" sz="1100" b="1" u="none" strike="noStrike" dirty="0">
                          <a:effectLst/>
                        </a:rPr>
                        <a:t>. </a:t>
                      </a:r>
                      <a:endParaRPr lang="en-US" altLang="zh-TW" sz="1100" b="1" i="0" u="none" strike="noStrike" dirty="0">
                        <a:solidFill>
                          <a:srgbClr val="000000"/>
                        </a:solidFill>
                        <a:effectLst/>
                        <a:latin typeface="바탕" panose="02030600000101010101" pitchFamily="18" charset="-127"/>
                        <a:ea typeface="바탕" panose="02030600000101010101" pitchFamily="18" charset="-127"/>
                      </a:endParaRPr>
                    </a:p>
                  </a:txBody>
                  <a:tcPr marL="9525" marR="9525" marT="9525" marB="0" anchor="ctr"/>
                </a:tc>
                <a:extLst>
                  <a:ext uri="{0D108BD9-81ED-4DB2-BD59-A6C34878D82A}">
                    <a16:rowId xmlns:a16="http://schemas.microsoft.com/office/drawing/2014/main" val="1546530858"/>
                  </a:ext>
                </a:extLst>
              </a:tr>
              <a:tr h="190500">
                <a:tc>
                  <a:txBody>
                    <a:bodyPr/>
                    <a:lstStyle/>
                    <a:p>
                      <a:pPr algn="l" fontAlgn="ctr"/>
                      <a:r>
                        <a:rPr lang="zh-TW" altLang="en-US" sz="1100" b="1" u="none" strike="noStrike" dirty="0">
                          <a:effectLst/>
                        </a:rPr>
                        <a:t>誠知心也身也世也</a:t>
                      </a:r>
                      <a:r>
                        <a:rPr lang="en-US" altLang="zh-TW" sz="1100" b="1" u="none" strike="noStrike" dirty="0">
                          <a:effectLst/>
                        </a:rPr>
                        <a:t>. </a:t>
                      </a:r>
                      <a:r>
                        <a:rPr lang="zh-TW" altLang="en-US" sz="1100" b="1" u="none" strike="noStrike" dirty="0">
                          <a:effectLst/>
                        </a:rPr>
                        <a:t>不容有一之不治</a:t>
                      </a:r>
                      <a:r>
                        <a:rPr lang="en-US" altLang="zh-TW" sz="1100" b="1" u="none" strike="noStrike" dirty="0">
                          <a:effectLst/>
                        </a:rPr>
                        <a:t>. </a:t>
                      </a:r>
                      <a:r>
                        <a:rPr lang="zh-TW" altLang="en-US" sz="1100" b="1" u="none" strike="noStrike" dirty="0">
                          <a:effectLst/>
                        </a:rPr>
                        <a:t>則三敎豈容有一之不立</a:t>
                      </a:r>
                      <a:r>
                        <a:rPr lang="en-US" altLang="zh-TW" sz="1100" b="1" u="none" strike="noStrike" dirty="0">
                          <a:effectLst/>
                        </a:rPr>
                        <a:t>.”</a:t>
                      </a:r>
                      <a:endParaRPr lang="en-US" altLang="zh-TW" sz="1100" b="1" i="0" u="none" strike="noStrike" dirty="0">
                        <a:solidFill>
                          <a:srgbClr val="000000"/>
                        </a:solidFill>
                        <a:effectLst/>
                        <a:latin typeface="바탕" panose="02030600000101010101" pitchFamily="18" charset="-127"/>
                        <a:ea typeface="바탕" panose="02030600000101010101" pitchFamily="18" charset="-127"/>
                      </a:endParaRPr>
                    </a:p>
                  </a:txBody>
                  <a:tcPr marL="9525" marR="9525" marT="9525" marB="0" anchor="ctr"/>
                </a:tc>
                <a:extLst>
                  <a:ext uri="{0D108BD9-81ED-4DB2-BD59-A6C34878D82A}">
                    <a16:rowId xmlns:a16="http://schemas.microsoft.com/office/drawing/2014/main" val="2719878504"/>
                  </a:ext>
                </a:extLst>
              </a:tr>
            </a:tbl>
          </a:graphicData>
        </a:graphic>
      </p:graphicFrame>
      <p:graphicFrame>
        <p:nvGraphicFramePr>
          <p:cNvPr id="6" name="Table 5">
            <a:extLst>
              <a:ext uri="{FF2B5EF4-FFF2-40B4-BE49-F238E27FC236}">
                <a16:creationId xmlns:a16="http://schemas.microsoft.com/office/drawing/2014/main" id="{49F285C7-8764-40FA-BB6B-8C0AA20F7054}"/>
              </a:ext>
            </a:extLst>
          </p:cNvPr>
          <p:cNvGraphicFramePr>
            <a:graphicFrameLocks noGrp="1"/>
          </p:cNvGraphicFramePr>
          <p:nvPr>
            <p:extLst>
              <p:ext uri="{D42A27DB-BD31-4B8C-83A1-F6EECF244321}">
                <p14:modId xmlns:p14="http://schemas.microsoft.com/office/powerpoint/2010/main" val="3533440998"/>
              </p:ext>
            </p:extLst>
          </p:nvPr>
        </p:nvGraphicFramePr>
        <p:xfrm>
          <a:off x="487154" y="3371781"/>
          <a:ext cx="4921624" cy="381000"/>
        </p:xfrm>
        <a:graphic>
          <a:graphicData uri="http://schemas.openxmlformats.org/drawingml/2006/table">
            <a:tbl>
              <a:tblPr>
                <a:tableStyleId>{5C22544A-7EE6-4342-B048-85BDC9FD1C3A}</a:tableStyleId>
              </a:tblPr>
              <a:tblGrid>
                <a:gridCol w="4921624">
                  <a:extLst>
                    <a:ext uri="{9D8B030D-6E8A-4147-A177-3AD203B41FA5}">
                      <a16:colId xmlns:a16="http://schemas.microsoft.com/office/drawing/2014/main" val="3852874500"/>
                    </a:ext>
                  </a:extLst>
                </a:gridCol>
              </a:tblGrid>
              <a:tr h="190500">
                <a:tc>
                  <a:txBody>
                    <a:bodyPr/>
                    <a:lstStyle/>
                    <a:p>
                      <a:pPr algn="l" fontAlgn="ctr"/>
                      <a:r>
                        <a:rPr lang="ko-KR" altLang="en-US" sz="1100" u="none" strike="noStrike">
                          <a:effectLst/>
                        </a:rPr>
                        <a:t>종교와 의학은 전체를 이루려는 동일한 목적을 지닌다</a:t>
                      </a:r>
                      <a:r>
                        <a:rPr lang="en-US" altLang="ko-KR" sz="1100" u="none" strike="noStrike">
                          <a:effectLst/>
                        </a:rPr>
                        <a:t>. </a:t>
                      </a:r>
                      <a:r>
                        <a:rPr lang="ko-KR" altLang="en-US" sz="1100" u="none" strike="noStrike">
                          <a:effectLst/>
                        </a:rPr>
                        <a:t>聖</a:t>
                      </a:r>
                      <a:r>
                        <a:rPr lang="en-US" altLang="ko-KR" sz="1100" u="none" strike="noStrike">
                          <a:effectLst/>
                        </a:rPr>
                        <a:t>(holiness)</a:t>
                      </a:r>
                      <a:r>
                        <a:rPr lang="ko-KR" altLang="en-US" sz="1100" u="none" strike="noStrike">
                          <a:effectLst/>
                        </a:rPr>
                        <a:t>과 치유</a:t>
                      </a:r>
                      <a:endParaRPr lang="ko-KR" altLang="en-US" sz="1100" b="0" i="0" u="none" strike="noStrike">
                        <a:solidFill>
                          <a:srgbClr val="000000"/>
                        </a:solidFill>
                        <a:effectLst/>
                        <a:latin typeface="바탕" panose="02030600000101010101" pitchFamily="18" charset="-127"/>
                        <a:ea typeface="바탕" panose="02030600000101010101" pitchFamily="18" charset="-127"/>
                      </a:endParaRPr>
                    </a:p>
                  </a:txBody>
                  <a:tcPr marL="9525" marR="9525" marT="9525" marB="0" anchor="ctr"/>
                </a:tc>
                <a:extLst>
                  <a:ext uri="{0D108BD9-81ED-4DB2-BD59-A6C34878D82A}">
                    <a16:rowId xmlns:a16="http://schemas.microsoft.com/office/drawing/2014/main" val="3382120297"/>
                  </a:ext>
                </a:extLst>
              </a:tr>
              <a:tr h="190500">
                <a:tc>
                  <a:txBody>
                    <a:bodyPr/>
                    <a:lstStyle/>
                    <a:p>
                      <a:pPr algn="l" fontAlgn="ctr"/>
                      <a:r>
                        <a:rPr lang="en-US" altLang="ko-KR" sz="1100" u="none" strike="noStrike" dirty="0">
                          <a:effectLst/>
                        </a:rPr>
                        <a:t>(healing)</a:t>
                      </a:r>
                      <a:r>
                        <a:rPr lang="ko-KR" altLang="en-US" sz="1100" u="none" strike="noStrike" dirty="0">
                          <a:effectLst/>
                        </a:rPr>
                        <a:t>가 전체성</a:t>
                      </a:r>
                      <a:r>
                        <a:rPr lang="en-US" altLang="ko-KR" sz="1100" u="none" strike="noStrike" dirty="0">
                          <a:effectLst/>
                        </a:rPr>
                        <a:t>(wholeness)</a:t>
                      </a:r>
                      <a:r>
                        <a:rPr lang="ko-KR" altLang="en-US" sz="1100" u="none" strike="noStrike" dirty="0">
                          <a:effectLst/>
                        </a:rPr>
                        <a:t>이라는 개념에 뿌리를 둔 같은 어원을 지닌 것</a:t>
                      </a:r>
                      <a:endParaRPr lang="ko-KR" altLang="en-US" sz="1100" b="0" i="0" u="none" strike="noStrike" dirty="0">
                        <a:solidFill>
                          <a:srgbClr val="000000"/>
                        </a:solidFill>
                        <a:effectLst/>
                        <a:latin typeface="바탕" panose="02030600000101010101" pitchFamily="18" charset="-127"/>
                        <a:ea typeface="바탕" panose="02030600000101010101" pitchFamily="18" charset="-127"/>
                      </a:endParaRPr>
                    </a:p>
                  </a:txBody>
                  <a:tcPr marL="9525" marR="9525" marT="9525" marB="0" anchor="ctr"/>
                </a:tc>
                <a:extLst>
                  <a:ext uri="{0D108BD9-81ED-4DB2-BD59-A6C34878D82A}">
                    <a16:rowId xmlns:a16="http://schemas.microsoft.com/office/drawing/2014/main" val="3041381591"/>
                  </a:ext>
                </a:extLst>
              </a:tr>
            </a:tbl>
          </a:graphicData>
        </a:graphic>
      </p:graphicFrame>
    </p:spTree>
    <p:extLst>
      <p:ext uri="{BB962C8B-B14F-4D97-AF65-F5344CB8AC3E}">
        <p14:creationId xmlns:p14="http://schemas.microsoft.com/office/powerpoint/2010/main" val="9882740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FC6E8-07B4-492C-AEC6-A3BEA3728773}"/>
              </a:ext>
            </a:extLst>
          </p:cNvPr>
          <p:cNvSpPr>
            <a:spLocks noGrp="1"/>
          </p:cNvSpPr>
          <p:nvPr>
            <p:ph type="title"/>
          </p:nvPr>
        </p:nvSpPr>
        <p:spPr>
          <a:xfrm>
            <a:off x="268262" y="5479329"/>
            <a:ext cx="11618751" cy="759511"/>
          </a:xfrm>
        </p:spPr>
        <p:txBody>
          <a:bodyPr>
            <a:noAutofit/>
          </a:bodyPr>
          <a:lstStyle/>
          <a:p>
            <a:r>
              <a:rPr lang="zh-CN" altLang="en-US" sz="2000" b="1" dirty="0"/>
              <a:t>定位；</a:t>
            </a:r>
            <a:r>
              <a:rPr lang="zh-TW" altLang="en-US" sz="2000" dirty="0"/>
              <a:t>手背第四掌骨與第五掌骨間，與十四經中渚穴相差五分。 液門穴下五分</a:t>
            </a:r>
            <a:br>
              <a:rPr lang="en-CA" altLang="zh-TW" sz="2000" dirty="0"/>
            </a:br>
            <a:r>
              <a:rPr lang="zh-CN" altLang="en-US" sz="2000" b="1" dirty="0"/>
              <a:t>主治；</a:t>
            </a:r>
            <a:r>
              <a:rPr lang="zh-TW" altLang="en-US" sz="2000" dirty="0"/>
              <a:t>腎病之腰痛、腰酸、背痛、頭暈、散光、乏力、腎臟之坐骨神經痛、</a:t>
            </a:r>
            <a:r>
              <a:rPr lang="zh-TW" altLang="en-US" sz="2000" dirty="0">
                <a:solidFill>
                  <a:schemeClr val="tx1"/>
                </a:solidFill>
              </a:rPr>
              <a:t>足外踝痛、四肢浮腫。</a:t>
            </a:r>
            <a:endParaRPr lang="en-CA" sz="2000" dirty="0">
              <a:solidFill>
                <a:schemeClr val="tx1"/>
              </a:solidFill>
            </a:endParaRPr>
          </a:p>
        </p:txBody>
      </p:sp>
      <p:pic>
        <p:nvPicPr>
          <p:cNvPr id="14338" name="Picture 2" descr="http://www.tungs.net.cn/upload/lzt/1337335193.jpg">
            <a:extLst>
              <a:ext uri="{FF2B5EF4-FFF2-40B4-BE49-F238E27FC236}">
                <a16:creationId xmlns:a16="http://schemas.microsoft.com/office/drawing/2014/main" id="{FB73D6F9-3555-4583-A8DB-B2AAAEA4D69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735848" y="0"/>
            <a:ext cx="3728209" cy="4634451"/>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www.tungs.net.cn/upload/lzt/1337335278.jpg">
            <a:extLst>
              <a:ext uri="{FF2B5EF4-FFF2-40B4-BE49-F238E27FC236}">
                <a16:creationId xmlns:a16="http://schemas.microsoft.com/office/drawing/2014/main" id="{F916224F-F51C-40A5-B343-3F7D810DC5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4057" y="0"/>
            <a:ext cx="3727943" cy="46344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D219E4D-11EA-4187-AD5F-D9EEA65932B6}"/>
              </a:ext>
            </a:extLst>
          </p:cNvPr>
          <p:cNvSpPr/>
          <p:nvPr/>
        </p:nvSpPr>
        <p:spPr>
          <a:xfrm>
            <a:off x="268262" y="27860"/>
            <a:ext cx="3961341" cy="1015663"/>
          </a:xfrm>
          <a:prstGeom prst="rect">
            <a:avLst/>
          </a:prstGeom>
        </p:spPr>
        <p:txBody>
          <a:bodyPr wrap="none">
            <a:spAutoFit/>
          </a:bodyPr>
          <a:lstStyle/>
          <a:p>
            <a:r>
              <a:rPr lang="zh-CN" altLang="en-US" sz="6000" b="1" dirty="0">
                <a:solidFill>
                  <a:schemeClr val="tx2"/>
                </a:solidFill>
              </a:rPr>
              <a:t>中白    下白</a:t>
            </a:r>
            <a:endParaRPr lang="en-CA" sz="6000" b="1" dirty="0">
              <a:solidFill>
                <a:schemeClr val="tx2"/>
              </a:solidFill>
            </a:endParaRPr>
          </a:p>
        </p:txBody>
      </p:sp>
      <p:sp>
        <p:nvSpPr>
          <p:cNvPr id="6" name="Title 1">
            <a:extLst>
              <a:ext uri="{FF2B5EF4-FFF2-40B4-BE49-F238E27FC236}">
                <a16:creationId xmlns:a16="http://schemas.microsoft.com/office/drawing/2014/main" id="{D0FC454F-1D9E-49E3-AE81-5B8438A52BEC}"/>
              </a:ext>
            </a:extLst>
          </p:cNvPr>
          <p:cNvSpPr txBox="1">
            <a:spLocks/>
          </p:cNvSpPr>
          <p:nvPr/>
        </p:nvSpPr>
        <p:spPr>
          <a:xfrm>
            <a:off x="286624" y="4719818"/>
            <a:ext cx="11905376" cy="75951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altLang="zh-CN" sz="2000" b="1" dirty="0"/>
              <a:t>Major functions </a:t>
            </a:r>
            <a:r>
              <a:rPr lang="zh-CN" altLang="en-US" sz="2000" b="1" dirty="0"/>
              <a:t>；</a:t>
            </a:r>
            <a:r>
              <a:rPr lang="en-CA" altLang="zh-CN" sz="2000" b="1" dirty="0"/>
              <a:t>Low back pain in kidney disease</a:t>
            </a:r>
            <a:r>
              <a:rPr lang="zh-TW" altLang="en-US" sz="2000" dirty="0"/>
              <a:t>、</a:t>
            </a:r>
            <a:r>
              <a:rPr lang="en-CA" altLang="zh-TW" sz="2000" dirty="0"/>
              <a:t>Soreness of waist</a:t>
            </a:r>
            <a:r>
              <a:rPr lang="zh-TW" altLang="en-US" sz="2000" dirty="0"/>
              <a:t>、</a:t>
            </a:r>
            <a:r>
              <a:rPr lang="en-CA" altLang="zh-TW" sz="2000" dirty="0"/>
              <a:t>Backache</a:t>
            </a:r>
            <a:r>
              <a:rPr lang="zh-TW" altLang="en-US" sz="2000" dirty="0"/>
              <a:t>、</a:t>
            </a:r>
            <a:r>
              <a:rPr lang="en-CA" altLang="zh-TW" sz="2000" dirty="0"/>
              <a:t>Dizziness</a:t>
            </a:r>
            <a:r>
              <a:rPr lang="zh-TW" altLang="en-US" sz="2000" dirty="0"/>
              <a:t>、</a:t>
            </a:r>
            <a:r>
              <a:rPr lang="en-CA" altLang="zh-TW" sz="2000" dirty="0" err="1"/>
              <a:t>Astigmia</a:t>
            </a:r>
            <a:r>
              <a:rPr lang="zh-TW" altLang="en-US" sz="2000" dirty="0"/>
              <a:t>、</a:t>
            </a:r>
            <a:r>
              <a:rPr lang="en-CA" altLang="zh-TW" sz="2000" dirty="0"/>
              <a:t>Lacking in strength</a:t>
            </a:r>
            <a:r>
              <a:rPr lang="zh-TW" altLang="en-US" sz="2000" dirty="0"/>
              <a:t>、</a:t>
            </a:r>
            <a:r>
              <a:rPr lang="en-CA" altLang="zh-TW" sz="2000" dirty="0"/>
              <a:t>Sciatica of kidney</a:t>
            </a:r>
            <a:r>
              <a:rPr lang="zh-TW" altLang="en-US" sz="2000" dirty="0"/>
              <a:t>、</a:t>
            </a:r>
            <a:r>
              <a:rPr lang="en-CA" altLang="zh-TW" sz="2000" dirty="0"/>
              <a:t>Foot malleolus pain</a:t>
            </a:r>
            <a:r>
              <a:rPr lang="zh-TW" altLang="en-US" sz="2000" dirty="0"/>
              <a:t>、</a:t>
            </a:r>
            <a:r>
              <a:rPr lang="en-CA" altLang="zh-TW" sz="2000" dirty="0"/>
              <a:t>Swelling of the extremities</a:t>
            </a:r>
            <a:r>
              <a:rPr lang="zh-TW" altLang="en-US" sz="2000" dirty="0"/>
              <a:t>。</a:t>
            </a:r>
            <a:endParaRPr lang="en-CA" sz="2000" dirty="0"/>
          </a:p>
        </p:txBody>
      </p:sp>
      <p:sp>
        <p:nvSpPr>
          <p:cNvPr id="7" name="Rectangle 6">
            <a:extLst>
              <a:ext uri="{FF2B5EF4-FFF2-40B4-BE49-F238E27FC236}">
                <a16:creationId xmlns:a16="http://schemas.microsoft.com/office/drawing/2014/main" id="{4F3919B9-6990-4097-A1DE-2F971267C3FC}"/>
              </a:ext>
            </a:extLst>
          </p:cNvPr>
          <p:cNvSpPr/>
          <p:nvPr/>
        </p:nvSpPr>
        <p:spPr>
          <a:xfrm>
            <a:off x="201676" y="1131259"/>
            <a:ext cx="5253965" cy="523220"/>
          </a:xfrm>
          <a:prstGeom prst="rect">
            <a:avLst/>
          </a:prstGeom>
        </p:spPr>
        <p:txBody>
          <a:bodyPr wrap="square">
            <a:spAutoFit/>
          </a:bodyPr>
          <a:lstStyle/>
          <a:p>
            <a:r>
              <a:rPr lang="en-CA" sz="2800" b="1" dirty="0">
                <a:solidFill>
                  <a:srgbClr val="111111"/>
                </a:solidFill>
                <a:latin typeface="Roboto"/>
              </a:rPr>
              <a:t> Zhong Bai       Xia Bai</a:t>
            </a:r>
            <a:endParaRPr lang="en-CA" sz="2800" b="1" dirty="0"/>
          </a:p>
        </p:txBody>
      </p:sp>
    </p:spTree>
    <p:extLst>
      <p:ext uri="{BB962C8B-B14F-4D97-AF65-F5344CB8AC3E}">
        <p14:creationId xmlns:p14="http://schemas.microsoft.com/office/powerpoint/2010/main" val="30004970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704C5-0E8D-4721-A479-AEC22F870444}"/>
              </a:ext>
            </a:extLst>
          </p:cNvPr>
          <p:cNvSpPr>
            <a:spLocks noGrp="1"/>
          </p:cNvSpPr>
          <p:nvPr>
            <p:ph type="title"/>
          </p:nvPr>
        </p:nvSpPr>
        <p:spPr>
          <a:xfrm>
            <a:off x="1039536" y="5309796"/>
            <a:ext cx="10515600" cy="833889"/>
          </a:xfrm>
        </p:spPr>
        <p:txBody>
          <a:bodyPr>
            <a:normAutofit/>
          </a:bodyPr>
          <a:lstStyle/>
          <a:p>
            <a:r>
              <a:rPr lang="zh-CN" altLang="en-US" sz="2000" b="1" dirty="0"/>
              <a:t>定位；</a:t>
            </a:r>
            <a:r>
              <a:rPr lang="zh-CN" altLang="en-US" sz="2000" dirty="0"/>
              <a:t>赤白肉际到第二掌骨之间取一个最痛压痛点。</a:t>
            </a:r>
            <a:br>
              <a:rPr lang="en-CA" altLang="zh-CN" sz="2000" dirty="0"/>
            </a:br>
            <a:r>
              <a:rPr lang="zh-CN" altLang="en-US" sz="2000" b="1" dirty="0"/>
              <a:t>主治；脚踝扭伤及疼痛特效穴</a:t>
            </a:r>
            <a:endParaRPr lang="en-CA" sz="2000" dirty="0"/>
          </a:p>
        </p:txBody>
      </p:sp>
      <p:pic>
        <p:nvPicPr>
          <p:cNvPr id="10242" name="Picture 2" descr="https://timgsa.baidu.com/timg?image&amp;quality=80&amp;size=b9999_10000&amp;sec=1539903253329&amp;di=9c578120b8e211207cee8f7477006646&amp;imgtype=0&amp;src=http%3A%2F%2Fbbsatt.iiyi.com%2Fforum%2Fday_141214%2F141214210017ondl8q1dj8hhl1z1.jpg">
            <a:extLst>
              <a:ext uri="{FF2B5EF4-FFF2-40B4-BE49-F238E27FC236}">
                <a16:creationId xmlns:a16="http://schemas.microsoft.com/office/drawing/2014/main" id="{DBE884F2-4089-47F3-A74E-DED3A808398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182929" y="0"/>
            <a:ext cx="4009071" cy="4351338"/>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s://timgsa.baidu.com/timg?image&amp;quality=80&amp;size=b9999_10000&amp;sec=1539903313740&amp;di=204984fa8cf177b074eb0cd4f64fc1f3&amp;imgtype=0&amp;src=http%3A%2F%2Fbbsatt.iiyi.com%2Fforum%2Fday_131205%2F13120520092857e847992d7f09.jpg">
            <a:extLst>
              <a:ext uri="{FF2B5EF4-FFF2-40B4-BE49-F238E27FC236}">
                <a16:creationId xmlns:a16="http://schemas.microsoft.com/office/drawing/2014/main" id="{B3D1F8F7-603D-4326-8430-DC10E556EF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199" y="0"/>
            <a:ext cx="5439729" cy="434005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02FD071-3546-4350-BDDF-C7911890B52F}"/>
              </a:ext>
            </a:extLst>
          </p:cNvPr>
          <p:cNvSpPr/>
          <p:nvPr/>
        </p:nvSpPr>
        <p:spPr>
          <a:xfrm>
            <a:off x="268262" y="27860"/>
            <a:ext cx="1723549" cy="1015663"/>
          </a:xfrm>
          <a:prstGeom prst="rect">
            <a:avLst/>
          </a:prstGeom>
        </p:spPr>
        <p:txBody>
          <a:bodyPr wrap="none">
            <a:spAutoFit/>
          </a:bodyPr>
          <a:lstStyle/>
          <a:p>
            <a:r>
              <a:rPr lang="zh-CN" altLang="en-US" sz="6000" b="1" dirty="0">
                <a:solidFill>
                  <a:schemeClr val="tx2"/>
                </a:solidFill>
              </a:rPr>
              <a:t>小节</a:t>
            </a:r>
            <a:endParaRPr lang="en-CA" sz="6000" dirty="0">
              <a:solidFill>
                <a:schemeClr val="tx2"/>
              </a:solidFill>
            </a:endParaRPr>
          </a:p>
        </p:txBody>
      </p:sp>
      <p:sp>
        <p:nvSpPr>
          <p:cNvPr id="6" name="Title 1">
            <a:extLst>
              <a:ext uri="{FF2B5EF4-FFF2-40B4-BE49-F238E27FC236}">
                <a16:creationId xmlns:a16="http://schemas.microsoft.com/office/drawing/2014/main" id="{3F7E6181-713D-46B7-937F-0E1E4B70D756}"/>
              </a:ext>
            </a:extLst>
          </p:cNvPr>
          <p:cNvSpPr txBox="1">
            <a:spLocks/>
          </p:cNvSpPr>
          <p:nvPr/>
        </p:nvSpPr>
        <p:spPr>
          <a:xfrm>
            <a:off x="1039536" y="4564905"/>
            <a:ext cx="10515600" cy="8338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altLang="zh-CN" sz="2000" b="1" dirty="0"/>
              <a:t>Major functions </a:t>
            </a:r>
            <a:r>
              <a:rPr lang="zh-CN" altLang="en-US" sz="2000" b="1" dirty="0"/>
              <a:t>；</a:t>
            </a:r>
            <a:r>
              <a:rPr lang="en-CA" altLang="zh-CN" sz="2000" b="1" dirty="0"/>
              <a:t>Special effect acupoint for Ankle sprain and pain</a:t>
            </a:r>
            <a:endParaRPr lang="en-CA" sz="2000" dirty="0"/>
          </a:p>
        </p:txBody>
      </p:sp>
      <p:sp>
        <p:nvSpPr>
          <p:cNvPr id="7" name="Rectangle 6">
            <a:extLst>
              <a:ext uri="{FF2B5EF4-FFF2-40B4-BE49-F238E27FC236}">
                <a16:creationId xmlns:a16="http://schemas.microsoft.com/office/drawing/2014/main" id="{F36B2DE0-A2FF-4FC5-B082-7A8395C6FEBA}"/>
              </a:ext>
            </a:extLst>
          </p:cNvPr>
          <p:cNvSpPr/>
          <p:nvPr/>
        </p:nvSpPr>
        <p:spPr>
          <a:xfrm>
            <a:off x="201676" y="1131259"/>
            <a:ext cx="2167451" cy="523220"/>
          </a:xfrm>
          <a:prstGeom prst="rect">
            <a:avLst/>
          </a:prstGeom>
        </p:spPr>
        <p:txBody>
          <a:bodyPr wrap="square">
            <a:spAutoFit/>
          </a:bodyPr>
          <a:lstStyle/>
          <a:p>
            <a:r>
              <a:rPr lang="en-CA" sz="2800" b="1" dirty="0">
                <a:solidFill>
                  <a:srgbClr val="111111"/>
                </a:solidFill>
                <a:latin typeface="Roboto"/>
              </a:rPr>
              <a:t> Xiao </a:t>
            </a:r>
            <a:r>
              <a:rPr lang="en-CA" sz="2800" b="1" dirty="0" err="1">
                <a:solidFill>
                  <a:srgbClr val="111111"/>
                </a:solidFill>
                <a:latin typeface="Roboto"/>
              </a:rPr>
              <a:t>Jie</a:t>
            </a:r>
            <a:endParaRPr lang="en-CA" sz="2800" b="1" dirty="0"/>
          </a:p>
        </p:txBody>
      </p:sp>
    </p:spTree>
    <p:extLst>
      <p:ext uri="{BB962C8B-B14F-4D97-AF65-F5344CB8AC3E}">
        <p14:creationId xmlns:p14="http://schemas.microsoft.com/office/powerpoint/2010/main" val="10598176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7BD58-A6A7-44B2-990F-2374C48B6FA6}"/>
              </a:ext>
            </a:extLst>
          </p:cNvPr>
          <p:cNvSpPr>
            <a:spLocks noGrp="1"/>
          </p:cNvSpPr>
          <p:nvPr>
            <p:ph type="title"/>
          </p:nvPr>
        </p:nvSpPr>
        <p:spPr>
          <a:xfrm>
            <a:off x="241368" y="5334438"/>
            <a:ext cx="11836866" cy="880844"/>
          </a:xfrm>
        </p:spPr>
        <p:txBody>
          <a:bodyPr>
            <a:noAutofit/>
          </a:bodyPr>
          <a:lstStyle/>
          <a:p>
            <a:r>
              <a:rPr lang="zh-CN" altLang="en-US" sz="2000" b="1" dirty="0"/>
              <a:t>定位；</a:t>
            </a:r>
            <a:r>
              <a:rPr lang="zh-TW" altLang="en-US" sz="2000" dirty="0"/>
              <a:t>手背橈骨之外側上緣，手腕橫紋正中央上二寸靠內側一寸</a:t>
            </a:r>
            <a:r>
              <a:rPr lang="zh-CN" altLang="en-US" sz="2000" dirty="0"/>
              <a:t>。</a:t>
            </a:r>
            <a:r>
              <a:rPr lang="ko-KR" altLang="en-US" sz="2000" dirty="0"/>
              <a:t> 直上二</a:t>
            </a:r>
            <a:r>
              <a:rPr lang="zh-CN" altLang="en-US" sz="2000" dirty="0"/>
              <a:t>，四</a:t>
            </a:r>
            <a:r>
              <a:rPr lang="ko-KR" altLang="en-US" sz="2000" dirty="0"/>
              <a:t>寸。</a:t>
            </a:r>
            <a:br>
              <a:rPr lang="en-CA" altLang="zh-TW" sz="2000" dirty="0"/>
            </a:br>
            <a:r>
              <a:rPr lang="zh-CN" altLang="en-US" sz="2000" b="1" dirty="0"/>
              <a:t>主治；子宮炎、卵巢炎、子宮頸瘤、尿道炎、</a:t>
            </a:r>
            <a:r>
              <a:rPr lang="zh-CN" altLang="en-US" sz="2000" dirty="0"/>
              <a:t>月經</a:t>
            </a:r>
            <a:r>
              <a:rPr lang="zh-TW" altLang="en-US" sz="2000" dirty="0"/>
              <a:t>不調</a:t>
            </a:r>
            <a:r>
              <a:rPr lang="zh-CN" altLang="en-US" sz="2000" b="1" dirty="0"/>
              <a:t>、赤白帶下、脫肛、痔瘡痛、</a:t>
            </a:r>
            <a:r>
              <a:rPr lang="zh-CN" altLang="en-US" sz="2000" b="1" dirty="0">
                <a:solidFill>
                  <a:schemeClr val="tx1"/>
                </a:solidFill>
              </a:rPr>
              <a:t>膀胱炎。三穴同時</a:t>
            </a:r>
            <a:r>
              <a:rPr lang="zh-CN" altLang="en-US" sz="2000" b="1" dirty="0"/>
              <a:t>下針亦可治婦女性冷感、便秘。</a:t>
            </a:r>
            <a:endParaRPr lang="en-CA" sz="2000" dirty="0"/>
          </a:p>
        </p:txBody>
      </p:sp>
      <p:grpSp>
        <p:nvGrpSpPr>
          <p:cNvPr id="3" name="Group 2">
            <a:extLst>
              <a:ext uri="{FF2B5EF4-FFF2-40B4-BE49-F238E27FC236}">
                <a16:creationId xmlns:a16="http://schemas.microsoft.com/office/drawing/2014/main" id="{F2F7A887-A848-49F3-B849-03F9F8532324}"/>
              </a:ext>
            </a:extLst>
          </p:cNvPr>
          <p:cNvGrpSpPr/>
          <p:nvPr/>
        </p:nvGrpSpPr>
        <p:grpSpPr>
          <a:xfrm>
            <a:off x="4801314" y="-1"/>
            <a:ext cx="7390686" cy="4405746"/>
            <a:chOff x="2150223" y="-1"/>
            <a:chExt cx="10041777" cy="4899172"/>
          </a:xfrm>
        </p:grpSpPr>
        <p:pic>
          <p:nvPicPr>
            <p:cNvPr id="13314" name="Picture 2" descr="http://www.tungs.net.cn/upload/lzt/1341234210.jpg">
              <a:extLst>
                <a:ext uri="{FF2B5EF4-FFF2-40B4-BE49-F238E27FC236}">
                  <a16:creationId xmlns:a16="http://schemas.microsoft.com/office/drawing/2014/main" id="{88CADDF7-1DDD-49F4-BF82-0C3F279016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0223" y="0"/>
              <a:ext cx="3375170" cy="489917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www.tungs.net.cn/upload/lzt/1341234585.jpg">
              <a:extLst>
                <a:ext uri="{FF2B5EF4-FFF2-40B4-BE49-F238E27FC236}">
                  <a16:creationId xmlns:a16="http://schemas.microsoft.com/office/drawing/2014/main" id="{83D2E053-E3A0-41D4-8D36-432E46F8DC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1658" y="0"/>
              <a:ext cx="3375171" cy="4899171"/>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http://www.tungs.net.cn/upload/lzt/1341234719.jpg">
              <a:extLst>
                <a:ext uri="{FF2B5EF4-FFF2-40B4-BE49-F238E27FC236}">
                  <a16:creationId xmlns:a16="http://schemas.microsoft.com/office/drawing/2014/main" id="{B14B3BA7-70D8-434F-A89E-252C450FDE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6829" y="-1"/>
              <a:ext cx="3375171" cy="4899171"/>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FB2BF882-4E0F-4EA6-B6B0-4A8F24B5AD58}"/>
              </a:ext>
            </a:extLst>
          </p:cNvPr>
          <p:cNvSpPr/>
          <p:nvPr/>
        </p:nvSpPr>
        <p:spPr>
          <a:xfrm>
            <a:off x="0" y="28259"/>
            <a:ext cx="4801314" cy="1015663"/>
          </a:xfrm>
          <a:prstGeom prst="rect">
            <a:avLst/>
          </a:prstGeom>
        </p:spPr>
        <p:txBody>
          <a:bodyPr wrap="none">
            <a:spAutoFit/>
          </a:bodyPr>
          <a:lstStyle/>
          <a:p>
            <a:r>
              <a:rPr lang="zh-CN" altLang="en-US" sz="6000" b="1" dirty="0">
                <a:solidFill>
                  <a:schemeClr val="tx2"/>
                </a:solidFill>
              </a:rPr>
              <a:t>其门其角其正</a:t>
            </a:r>
            <a:endParaRPr lang="en-CA" sz="6000" dirty="0">
              <a:solidFill>
                <a:schemeClr val="tx2"/>
              </a:solidFill>
            </a:endParaRPr>
          </a:p>
        </p:txBody>
      </p:sp>
      <p:sp>
        <p:nvSpPr>
          <p:cNvPr id="8" name="Title 1">
            <a:extLst>
              <a:ext uri="{FF2B5EF4-FFF2-40B4-BE49-F238E27FC236}">
                <a16:creationId xmlns:a16="http://schemas.microsoft.com/office/drawing/2014/main" id="{4CAE0377-F28A-4E20-8500-4B5ACAAC2FAE}"/>
              </a:ext>
            </a:extLst>
          </p:cNvPr>
          <p:cNvSpPr txBox="1">
            <a:spLocks/>
          </p:cNvSpPr>
          <p:nvPr/>
        </p:nvSpPr>
        <p:spPr>
          <a:xfrm>
            <a:off x="241368" y="4453593"/>
            <a:ext cx="11836866" cy="8808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altLang="zh-CN" sz="2000" b="1" dirty="0"/>
              <a:t>Major functions </a:t>
            </a:r>
            <a:r>
              <a:rPr lang="zh-CN" altLang="en-US" sz="2000" b="1" dirty="0"/>
              <a:t>；</a:t>
            </a:r>
            <a:r>
              <a:rPr lang="en-CA" altLang="zh-CN" sz="2000" b="1" dirty="0"/>
              <a:t>Uteritis</a:t>
            </a:r>
            <a:r>
              <a:rPr lang="zh-CN" altLang="en-US" sz="2000" b="1" dirty="0"/>
              <a:t>、</a:t>
            </a:r>
            <a:r>
              <a:rPr lang="en-CA" altLang="zh-CN" sz="2000" b="1" dirty="0" err="1"/>
              <a:t>Ovaritis</a:t>
            </a:r>
            <a:r>
              <a:rPr lang="zh-CN" altLang="en-US" sz="2000" b="1" dirty="0"/>
              <a:t>、</a:t>
            </a:r>
            <a:r>
              <a:rPr lang="en-CA" altLang="zh-CN" sz="2000" b="1" dirty="0"/>
              <a:t>Fibroid</a:t>
            </a:r>
            <a:r>
              <a:rPr lang="zh-CN" altLang="en-US" sz="2000" b="1" dirty="0"/>
              <a:t>、</a:t>
            </a:r>
            <a:r>
              <a:rPr lang="en-CA" altLang="zh-CN" sz="2000" b="1" dirty="0"/>
              <a:t>Urethritis</a:t>
            </a:r>
            <a:r>
              <a:rPr lang="zh-CN" altLang="en-US" sz="2000" b="1" dirty="0"/>
              <a:t>、</a:t>
            </a:r>
            <a:r>
              <a:rPr lang="en-CA" altLang="zh-TW" sz="2000" dirty="0"/>
              <a:t> Menstrual irregularity </a:t>
            </a:r>
            <a:r>
              <a:rPr lang="zh-CN" altLang="en-US" sz="2000" b="1" dirty="0"/>
              <a:t>、</a:t>
            </a:r>
            <a:r>
              <a:rPr lang="en-CA" altLang="zh-CN" sz="2000" b="1" dirty="0"/>
              <a:t>Leukorrhea</a:t>
            </a:r>
            <a:r>
              <a:rPr lang="zh-CN" altLang="en-US" sz="2000" b="1" dirty="0"/>
              <a:t>、</a:t>
            </a:r>
            <a:r>
              <a:rPr lang="en-CA" altLang="zh-CN" sz="2000" b="1" dirty="0"/>
              <a:t>Anal prolapse</a:t>
            </a:r>
            <a:r>
              <a:rPr lang="zh-CN" altLang="en-US" sz="2000" b="1" dirty="0"/>
              <a:t>、</a:t>
            </a:r>
            <a:r>
              <a:rPr lang="en-CA" altLang="zh-CN" sz="2000" b="1" dirty="0"/>
              <a:t>Hemorrhoids pain</a:t>
            </a:r>
            <a:r>
              <a:rPr lang="zh-CN" altLang="en-US" sz="2000" b="1" dirty="0"/>
              <a:t>、</a:t>
            </a:r>
            <a:r>
              <a:rPr lang="en-CA" altLang="zh-CN" sz="2000" b="1" dirty="0"/>
              <a:t>Bladder infection</a:t>
            </a:r>
            <a:r>
              <a:rPr lang="zh-CN" altLang="en-US" sz="2000" b="1" dirty="0"/>
              <a:t>。</a:t>
            </a:r>
            <a:r>
              <a:rPr lang="en-CA" altLang="zh-CN" sz="2000" b="1" dirty="0"/>
              <a:t>Women’s asexuality</a:t>
            </a:r>
            <a:r>
              <a:rPr lang="zh-CN" altLang="en-US" sz="2000" b="1" dirty="0"/>
              <a:t>、</a:t>
            </a:r>
            <a:r>
              <a:rPr lang="en-CA" altLang="zh-CN" sz="2000" b="1" dirty="0"/>
              <a:t>Constipation</a:t>
            </a:r>
            <a:r>
              <a:rPr lang="zh-CN" altLang="en-US" sz="2000" b="1" dirty="0"/>
              <a:t>。</a:t>
            </a:r>
            <a:endParaRPr lang="en-CA" sz="2000" dirty="0"/>
          </a:p>
        </p:txBody>
      </p:sp>
      <p:sp>
        <p:nvSpPr>
          <p:cNvPr id="9" name="Rectangle 8">
            <a:extLst>
              <a:ext uri="{FF2B5EF4-FFF2-40B4-BE49-F238E27FC236}">
                <a16:creationId xmlns:a16="http://schemas.microsoft.com/office/drawing/2014/main" id="{70392CAE-BF4E-4D67-B97E-6C8CBF882708}"/>
              </a:ext>
            </a:extLst>
          </p:cNvPr>
          <p:cNvSpPr/>
          <p:nvPr/>
        </p:nvSpPr>
        <p:spPr>
          <a:xfrm>
            <a:off x="0" y="1091771"/>
            <a:ext cx="4495016" cy="523220"/>
          </a:xfrm>
          <a:prstGeom prst="rect">
            <a:avLst/>
          </a:prstGeom>
        </p:spPr>
        <p:txBody>
          <a:bodyPr wrap="square">
            <a:spAutoFit/>
          </a:bodyPr>
          <a:lstStyle/>
          <a:p>
            <a:r>
              <a:rPr lang="en-CA" sz="2800" b="1" dirty="0">
                <a:solidFill>
                  <a:srgbClr val="111111"/>
                </a:solidFill>
                <a:latin typeface="Roboto"/>
              </a:rPr>
              <a:t>Qi Men Qi Jiao Qi Zheng</a:t>
            </a:r>
            <a:endParaRPr lang="en-CA" sz="2800" b="1" dirty="0"/>
          </a:p>
        </p:txBody>
      </p:sp>
    </p:spTree>
    <p:extLst>
      <p:ext uri="{BB962C8B-B14F-4D97-AF65-F5344CB8AC3E}">
        <p14:creationId xmlns:p14="http://schemas.microsoft.com/office/powerpoint/2010/main" val="30881825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BC16B-2239-415A-A9D6-9FA521632F5A}"/>
              </a:ext>
            </a:extLst>
          </p:cNvPr>
          <p:cNvSpPr>
            <a:spLocks noGrp="1"/>
          </p:cNvSpPr>
          <p:nvPr>
            <p:ph type="title"/>
          </p:nvPr>
        </p:nvSpPr>
        <p:spPr>
          <a:xfrm>
            <a:off x="571848" y="5728990"/>
            <a:ext cx="11048301" cy="804256"/>
          </a:xfrm>
        </p:spPr>
        <p:txBody>
          <a:bodyPr>
            <a:noAutofit/>
          </a:bodyPr>
          <a:lstStyle/>
          <a:p>
            <a:r>
              <a:rPr lang="zh-CN" altLang="en-US" sz="2000" b="1" dirty="0"/>
              <a:t>定位；</a:t>
            </a:r>
            <a:r>
              <a:rPr lang="zh-TW" altLang="en-US" sz="2000" dirty="0"/>
              <a:t>十四經肩顒穴下二寸半。</a:t>
            </a:r>
            <a:r>
              <a:rPr lang="zh-CN" altLang="en-US" sz="2000" dirty="0"/>
              <a:t>直下二寸。</a:t>
            </a:r>
            <a:br>
              <a:rPr lang="en-CA" altLang="zh-TW" sz="2000" dirty="0"/>
            </a:br>
            <a:r>
              <a:rPr lang="zh-CN" altLang="en-US" sz="2000" b="1" dirty="0"/>
              <a:t>主治；</a:t>
            </a:r>
            <a:r>
              <a:rPr lang="zh-TW" altLang="en-US" sz="2000" dirty="0"/>
              <a:t>膝蓋痛、皮膚痛（頸項皮膚病）、小兒麻痹、半身不遂、心跳、血管</a:t>
            </a:r>
            <a:r>
              <a:rPr lang="zh-TW" altLang="en-US" sz="2000" dirty="0">
                <a:solidFill>
                  <a:schemeClr val="tx1"/>
                </a:solidFill>
              </a:rPr>
              <a:t>硬化、鼻出血、肩痛。</a:t>
            </a:r>
            <a:endParaRPr lang="en-CA" sz="2000" dirty="0">
              <a:solidFill>
                <a:schemeClr val="tx1"/>
              </a:solidFill>
            </a:endParaRPr>
          </a:p>
        </p:txBody>
      </p:sp>
      <p:grpSp>
        <p:nvGrpSpPr>
          <p:cNvPr id="3" name="Group 2">
            <a:extLst>
              <a:ext uri="{FF2B5EF4-FFF2-40B4-BE49-F238E27FC236}">
                <a16:creationId xmlns:a16="http://schemas.microsoft.com/office/drawing/2014/main" id="{22EEAD9C-3520-4D30-82FE-EDFFDBEECFFF}"/>
              </a:ext>
            </a:extLst>
          </p:cNvPr>
          <p:cNvGrpSpPr/>
          <p:nvPr/>
        </p:nvGrpSpPr>
        <p:grpSpPr>
          <a:xfrm>
            <a:off x="4303537" y="0"/>
            <a:ext cx="7947900" cy="5068635"/>
            <a:chOff x="4303537" y="0"/>
            <a:chExt cx="7947900" cy="5068635"/>
          </a:xfrm>
        </p:grpSpPr>
        <p:pic>
          <p:nvPicPr>
            <p:cNvPr id="16386" name="Picture 2" descr="http://www.tungs.net.cn/upload/lzt/1341238299.jpg">
              <a:extLst>
                <a:ext uri="{FF2B5EF4-FFF2-40B4-BE49-F238E27FC236}">
                  <a16:creationId xmlns:a16="http://schemas.microsoft.com/office/drawing/2014/main" id="{C3934592-E569-4263-9E3C-90B84CFAC1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3537" y="0"/>
              <a:ext cx="3973950" cy="5068635"/>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http://www.tungs.net.cn/upload/lzt/1341239342.jpg">
              <a:extLst>
                <a:ext uri="{FF2B5EF4-FFF2-40B4-BE49-F238E27FC236}">
                  <a16:creationId xmlns:a16="http://schemas.microsoft.com/office/drawing/2014/main" id="{04FC03B0-934C-4B1C-9E9A-12F8E4B93A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7487" y="1"/>
              <a:ext cx="3973950" cy="5068634"/>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5">
            <a:extLst>
              <a:ext uri="{FF2B5EF4-FFF2-40B4-BE49-F238E27FC236}">
                <a16:creationId xmlns:a16="http://schemas.microsoft.com/office/drawing/2014/main" id="{67D31AB9-079B-4B69-9357-E03620E0AF78}"/>
              </a:ext>
            </a:extLst>
          </p:cNvPr>
          <p:cNvSpPr/>
          <p:nvPr/>
        </p:nvSpPr>
        <p:spPr>
          <a:xfrm>
            <a:off x="268262" y="27860"/>
            <a:ext cx="3611886" cy="1015663"/>
          </a:xfrm>
          <a:prstGeom prst="rect">
            <a:avLst/>
          </a:prstGeom>
        </p:spPr>
        <p:txBody>
          <a:bodyPr wrap="none">
            <a:spAutoFit/>
          </a:bodyPr>
          <a:lstStyle/>
          <a:p>
            <a:r>
              <a:rPr lang="zh-CN" altLang="en-US" sz="6000" b="1" dirty="0">
                <a:solidFill>
                  <a:schemeClr val="tx2"/>
                </a:solidFill>
              </a:rPr>
              <a:t>肩中  建中</a:t>
            </a:r>
            <a:endParaRPr lang="en-CA" sz="6000" dirty="0">
              <a:solidFill>
                <a:schemeClr val="tx2"/>
              </a:solidFill>
            </a:endParaRPr>
          </a:p>
        </p:txBody>
      </p:sp>
      <p:sp>
        <p:nvSpPr>
          <p:cNvPr id="8" name="Title 1">
            <a:extLst>
              <a:ext uri="{FF2B5EF4-FFF2-40B4-BE49-F238E27FC236}">
                <a16:creationId xmlns:a16="http://schemas.microsoft.com/office/drawing/2014/main" id="{3FFF9A89-FDC1-4F31-9805-BE54B2B5DF16}"/>
              </a:ext>
            </a:extLst>
          </p:cNvPr>
          <p:cNvSpPr txBox="1">
            <a:spLocks/>
          </p:cNvSpPr>
          <p:nvPr/>
        </p:nvSpPr>
        <p:spPr>
          <a:xfrm>
            <a:off x="571849" y="5048216"/>
            <a:ext cx="11048301" cy="8042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altLang="zh-CN" sz="2000" b="1" dirty="0"/>
              <a:t>Major functions </a:t>
            </a:r>
            <a:r>
              <a:rPr lang="zh-CN" altLang="en-US" sz="2000" b="1" dirty="0"/>
              <a:t>；</a:t>
            </a:r>
            <a:r>
              <a:rPr lang="en-CA" altLang="zh-CN" sz="2000" b="1" dirty="0"/>
              <a:t>Knee pain</a:t>
            </a:r>
            <a:r>
              <a:rPr lang="zh-TW" altLang="en-US" sz="2000" dirty="0"/>
              <a:t>、</a:t>
            </a:r>
            <a:r>
              <a:rPr lang="en-CA" altLang="zh-TW" sz="2000" dirty="0"/>
              <a:t>Skin pain</a:t>
            </a:r>
            <a:r>
              <a:rPr lang="zh-TW" altLang="en-US" sz="2000" dirty="0"/>
              <a:t>（</a:t>
            </a:r>
            <a:r>
              <a:rPr lang="en-CA" altLang="zh-TW" sz="2000" dirty="0"/>
              <a:t>Nuchal dermatosis)</a:t>
            </a:r>
            <a:r>
              <a:rPr lang="zh-TW" altLang="en-US" sz="2000" dirty="0"/>
              <a:t>、</a:t>
            </a:r>
            <a:r>
              <a:rPr lang="en-CA" altLang="zh-TW" sz="2000" dirty="0"/>
              <a:t>Poliomyelitis</a:t>
            </a:r>
            <a:r>
              <a:rPr lang="zh-TW" altLang="en-US" sz="2000" dirty="0"/>
              <a:t>、</a:t>
            </a:r>
            <a:r>
              <a:rPr lang="en-CA" altLang="zh-TW" sz="2000" dirty="0"/>
              <a:t>Hemiplegia</a:t>
            </a:r>
            <a:r>
              <a:rPr lang="zh-TW" altLang="en-US" sz="2000" dirty="0"/>
              <a:t>、</a:t>
            </a:r>
            <a:r>
              <a:rPr lang="en-CA" altLang="zh-TW" sz="2000" dirty="0"/>
              <a:t>Palpitation</a:t>
            </a:r>
            <a:r>
              <a:rPr lang="zh-TW" altLang="en-US" sz="2000" dirty="0"/>
              <a:t>、</a:t>
            </a:r>
            <a:r>
              <a:rPr lang="en-CA" altLang="zh-TW" sz="2000" dirty="0"/>
              <a:t>Vascular sclerosis</a:t>
            </a:r>
            <a:r>
              <a:rPr lang="zh-TW" altLang="en-US" sz="2000" dirty="0"/>
              <a:t>、</a:t>
            </a:r>
            <a:r>
              <a:rPr lang="en-CA" altLang="zh-TW" sz="2000" dirty="0"/>
              <a:t>Epistaxis</a:t>
            </a:r>
            <a:r>
              <a:rPr lang="zh-TW" altLang="en-US" sz="2000" dirty="0"/>
              <a:t>、</a:t>
            </a:r>
            <a:r>
              <a:rPr lang="en-CA" altLang="zh-TW" sz="2000" dirty="0"/>
              <a:t>Shoulder pain</a:t>
            </a:r>
            <a:r>
              <a:rPr lang="zh-TW" altLang="en-US" sz="2000" dirty="0"/>
              <a:t>。</a:t>
            </a:r>
            <a:endParaRPr lang="en-CA" sz="2000" dirty="0"/>
          </a:p>
        </p:txBody>
      </p:sp>
      <p:sp>
        <p:nvSpPr>
          <p:cNvPr id="9" name="Rectangle 8">
            <a:extLst>
              <a:ext uri="{FF2B5EF4-FFF2-40B4-BE49-F238E27FC236}">
                <a16:creationId xmlns:a16="http://schemas.microsoft.com/office/drawing/2014/main" id="{08ACE52C-27B0-45C9-87AE-BA42B047FEE4}"/>
              </a:ext>
            </a:extLst>
          </p:cNvPr>
          <p:cNvSpPr/>
          <p:nvPr/>
        </p:nvSpPr>
        <p:spPr>
          <a:xfrm>
            <a:off x="-12979" y="1171606"/>
            <a:ext cx="4425742" cy="523220"/>
          </a:xfrm>
          <a:prstGeom prst="rect">
            <a:avLst/>
          </a:prstGeom>
        </p:spPr>
        <p:txBody>
          <a:bodyPr wrap="square">
            <a:spAutoFit/>
          </a:bodyPr>
          <a:lstStyle/>
          <a:p>
            <a:r>
              <a:rPr lang="en-CA" sz="2800" b="1" dirty="0">
                <a:solidFill>
                  <a:srgbClr val="111111"/>
                </a:solidFill>
                <a:latin typeface="Roboto"/>
              </a:rPr>
              <a:t>  </a:t>
            </a:r>
            <a:r>
              <a:rPr lang="en-US" altLang="zh-CN" sz="2800" b="1" dirty="0">
                <a:solidFill>
                  <a:srgbClr val="111111"/>
                </a:solidFill>
                <a:latin typeface="Roboto"/>
              </a:rPr>
              <a:t>Jian Zhong Jian Zhong </a:t>
            </a:r>
            <a:endParaRPr lang="en-CA" sz="2800" b="1" dirty="0"/>
          </a:p>
        </p:txBody>
      </p:sp>
    </p:spTree>
    <p:extLst>
      <p:ext uri="{BB962C8B-B14F-4D97-AF65-F5344CB8AC3E}">
        <p14:creationId xmlns:p14="http://schemas.microsoft.com/office/powerpoint/2010/main" val="28702337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D0740-A423-4C6E-8C74-05B534E71BBE}"/>
              </a:ext>
            </a:extLst>
          </p:cNvPr>
          <p:cNvSpPr>
            <a:spLocks noGrp="1"/>
          </p:cNvSpPr>
          <p:nvPr>
            <p:ph type="title"/>
          </p:nvPr>
        </p:nvSpPr>
        <p:spPr>
          <a:xfrm>
            <a:off x="566269" y="5338436"/>
            <a:ext cx="11446079" cy="1095069"/>
          </a:xfrm>
        </p:spPr>
        <p:txBody>
          <a:bodyPr>
            <a:noAutofit/>
          </a:bodyPr>
          <a:lstStyle/>
          <a:p>
            <a:r>
              <a:rPr lang="zh-CN" altLang="en-US" sz="2000" b="1" dirty="0"/>
              <a:t>定位；</a:t>
            </a:r>
            <a:r>
              <a:rPr lang="zh-CN" altLang="en-US" sz="2000" dirty="0"/>
              <a:t>手臂后面，肱骨上正中央、肘横纹直上</a:t>
            </a:r>
            <a:r>
              <a:rPr lang="en-US" altLang="zh-CN" sz="2000" dirty="0"/>
              <a:t>246</a:t>
            </a:r>
            <a:r>
              <a:rPr lang="zh-CN" altLang="en-US" sz="2000" dirty="0"/>
              <a:t>寸。 </a:t>
            </a:r>
            <a:br>
              <a:rPr lang="en-CA" altLang="zh-CN" sz="2000" dirty="0"/>
            </a:br>
            <a:r>
              <a:rPr lang="zh-CN" altLang="en-US" sz="2000" b="1" dirty="0"/>
              <a:t>主治；</a:t>
            </a:r>
            <a:r>
              <a:rPr lang="zh-CN" altLang="en-US" sz="2000" dirty="0"/>
              <a:t>脊椎骨膜炎（骨刺）、退化性脊椎骨增生症、僵直性脊椎不能弯曲症、</a:t>
            </a:r>
            <a:r>
              <a:rPr lang="zh-CN" altLang="en-US" sz="2000" dirty="0">
                <a:solidFill>
                  <a:schemeClr val="tx1"/>
                </a:solidFill>
              </a:rPr>
              <a:t>坐骨神经痛、颈椎骨刺。</a:t>
            </a:r>
            <a:endParaRPr lang="en-CA" sz="2000" dirty="0">
              <a:solidFill>
                <a:schemeClr val="tx1"/>
              </a:solidFill>
            </a:endParaRPr>
          </a:p>
        </p:txBody>
      </p:sp>
      <p:pic>
        <p:nvPicPr>
          <p:cNvPr id="5" name="Picture 4">
            <a:extLst>
              <a:ext uri="{FF2B5EF4-FFF2-40B4-BE49-F238E27FC236}">
                <a16:creationId xmlns:a16="http://schemas.microsoft.com/office/drawing/2014/main" id="{DF8975B8-ED71-4C9D-BEFC-7C7ADBFDEF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0750" y="0"/>
            <a:ext cx="6191250" cy="4543425"/>
          </a:xfrm>
          <a:prstGeom prst="rect">
            <a:avLst/>
          </a:prstGeom>
        </p:spPr>
      </p:pic>
      <p:sp>
        <p:nvSpPr>
          <p:cNvPr id="4" name="Rectangle 3">
            <a:extLst>
              <a:ext uri="{FF2B5EF4-FFF2-40B4-BE49-F238E27FC236}">
                <a16:creationId xmlns:a16="http://schemas.microsoft.com/office/drawing/2014/main" id="{EF10CEB6-9AA5-46A4-A2AB-168296F3A657}"/>
              </a:ext>
            </a:extLst>
          </p:cNvPr>
          <p:cNvSpPr/>
          <p:nvPr/>
        </p:nvSpPr>
        <p:spPr>
          <a:xfrm>
            <a:off x="268262" y="27860"/>
            <a:ext cx="4206601" cy="1015663"/>
          </a:xfrm>
          <a:prstGeom prst="rect">
            <a:avLst/>
          </a:prstGeom>
        </p:spPr>
        <p:txBody>
          <a:bodyPr wrap="none">
            <a:spAutoFit/>
          </a:bodyPr>
          <a:lstStyle/>
          <a:p>
            <a:r>
              <a:rPr lang="zh-CN" altLang="en-US" sz="6000" b="1" dirty="0">
                <a:solidFill>
                  <a:schemeClr val="tx2"/>
                </a:solidFill>
              </a:rPr>
              <a:t>正脊 一二三</a:t>
            </a:r>
            <a:endParaRPr lang="en-CA" sz="6000" b="1" dirty="0">
              <a:solidFill>
                <a:schemeClr val="tx2"/>
              </a:solidFill>
            </a:endParaRPr>
          </a:p>
        </p:txBody>
      </p:sp>
      <p:sp>
        <p:nvSpPr>
          <p:cNvPr id="6" name="Title 1">
            <a:extLst>
              <a:ext uri="{FF2B5EF4-FFF2-40B4-BE49-F238E27FC236}">
                <a16:creationId xmlns:a16="http://schemas.microsoft.com/office/drawing/2014/main" id="{903DCD84-DA0E-4343-BE78-522314071F21}"/>
              </a:ext>
            </a:extLst>
          </p:cNvPr>
          <p:cNvSpPr txBox="1">
            <a:spLocks/>
          </p:cNvSpPr>
          <p:nvPr/>
        </p:nvSpPr>
        <p:spPr>
          <a:xfrm>
            <a:off x="566269" y="4453530"/>
            <a:ext cx="11446079" cy="10950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altLang="zh-CN" sz="2000" b="1" dirty="0"/>
              <a:t>Major functions </a:t>
            </a:r>
            <a:r>
              <a:rPr lang="zh-CN" altLang="en-US" sz="2000" b="1" dirty="0"/>
              <a:t>；</a:t>
            </a:r>
            <a:r>
              <a:rPr lang="en-CA" altLang="zh-CN" sz="2000" b="1" dirty="0"/>
              <a:t>Vertebral periostitis</a:t>
            </a:r>
            <a:r>
              <a:rPr lang="zh-CN" altLang="en-US" sz="2000" b="1" dirty="0"/>
              <a:t>（</a:t>
            </a:r>
            <a:r>
              <a:rPr lang="en-CA" altLang="zh-CN" sz="2000" b="1" dirty="0"/>
              <a:t>Bony spur</a:t>
            </a:r>
            <a:r>
              <a:rPr lang="zh-CN" altLang="en-US" sz="2000" b="1" dirty="0"/>
              <a:t>）、</a:t>
            </a:r>
            <a:r>
              <a:rPr lang="en-CA" sz="2000" b="1" dirty="0"/>
              <a:t> Degenerative spondylitis </a:t>
            </a:r>
            <a:r>
              <a:rPr lang="zh-CN" altLang="en-US" sz="2000" b="1" dirty="0"/>
              <a:t>、</a:t>
            </a:r>
            <a:r>
              <a:rPr lang="en-CA" sz="2000" b="1" dirty="0"/>
              <a:t> Ankylosis spondylitis </a:t>
            </a:r>
            <a:r>
              <a:rPr lang="zh-CN" altLang="en-US" sz="2000" b="1" dirty="0"/>
              <a:t>、</a:t>
            </a:r>
            <a:r>
              <a:rPr lang="en-CA" altLang="zh-CN" sz="2000" b="1" dirty="0"/>
              <a:t>Sciatica</a:t>
            </a:r>
            <a:r>
              <a:rPr lang="zh-CN" altLang="en-US" sz="2000" b="1" dirty="0"/>
              <a:t>、</a:t>
            </a:r>
            <a:r>
              <a:rPr lang="en-CA" altLang="zh-CN" sz="2000" b="1" dirty="0"/>
              <a:t> Cervical spondylosis</a:t>
            </a:r>
            <a:r>
              <a:rPr lang="zh-CN" altLang="en-US" sz="2000" b="1" dirty="0"/>
              <a:t>。</a:t>
            </a:r>
            <a:endParaRPr lang="en-CA" sz="2000" b="1" dirty="0"/>
          </a:p>
        </p:txBody>
      </p:sp>
      <p:sp>
        <p:nvSpPr>
          <p:cNvPr id="7" name="Rectangle 6">
            <a:extLst>
              <a:ext uri="{FF2B5EF4-FFF2-40B4-BE49-F238E27FC236}">
                <a16:creationId xmlns:a16="http://schemas.microsoft.com/office/drawing/2014/main" id="{27BCE754-782D-4B37-8EF5-C61D5829605E}"/>
              </a:ext>
            </a:extLst>
          </p:cNvPr>
          <p:cNvSpPr/>
          <p:nvPr/>
        </p:nvSpPr>
        <p:spPr>
          <a:xfrm>
            <a:off x="268262" y="1245219"/>
            <a:ext cx="5253965" cy="523220"/>
          </a:xfrm>
          <a:prstGeom prst="rect">
            <a:avLst/>
          </a:prstGeom>
        </p:spPr>
        <p:txBody>
          <a:bodyPr wrap="square">
            <a:spAutoFit/>
          </a:bodyPr>
          <a:lstStyle/>
          <a:p>
            <a:r>
              <a:rPr lang="en-CA" sz="2800" b="1" dirty="0">
                <a:solidFill>
                  <a:srgbClr val="111111"/>
                </a:solidFill>
                <a:latin typeface="Roboto"/>
              </a:rPr>
              <a:t>Zheng Ji 123</a:t>
            </a:r>
            <a:endParaRPr lang="en-CA" sz="2800" b="1" dirty="0"/>
          </a:p>
        </p:txBody>
      </p:sp>
    </p:spTree>
    <p:extLst>
      <p:ext uri="{BB962C8B-B14F-4D97-AF65-F5344CB8AC3E}">
        <p14:creationId xmlns:p14="http://schemas.microsoft.com/office/powerpoint/2010/main" val="18186863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34A81-D880-488C-AE7B-97A570247C01}"/>
              </a:ext>
            </a:extLst>
          </p:cNvPr>
          <p:cNvSpPr>
            <a:spLocks noGrp="1"/>
          </p:cNvSpPr>
          <p:nvPr>
            <p:ph type="title"/>
          </p:nvPr>
        </p:nvSpPr>
        <p:spPr>
          <a:xfrm>
            <a:off x="461392" y="4932684"/>
            <a:ext cx="11576807" cy="1015664"/>
          </a:xfrm>
        </p:spPr>
        <p:txBody>
          <a:bodyPr>
            <a:noAutofit/>
          </a:bodyPr>
          <a:lstStyle/>
          <a:p>
            <a:r>
              <a:rPr lang="zh-CN" altLang="en-US" sz="2000" b="1" dirty="0"/>
              <a:t>定位；</a:t>
            </a:r>
            <a:r>
              <a:rPr lang="ko-KR" altLang="en-US" sz="2000" dirty="0"/>
              <a:t>足後跟筋正中央上，距足底三寸五分。</a:t>
            </a:r>
            <a:r>
              <a:rPr lang="zh-TW" altLang="en-US" sz="2000" dirty="0"/>
              <a:t> </a:t>
            </a:r>
            <a:r>
              <a:rPr lang="zh-CN" altLang="en-US" sz="2000" dirty="0"/>
              <a:t>直</a:t>
            </a:r>
            <a:r>
              <a:rPr lang="zh-TW" altLang="en-US" sz="2000" dirty="0"/>
              <a:t>上二</a:t>
            </a:r>
            <a:r>
              <a:rPr lang="zh-CN" altLang="en-US" sz="2000" dirty="0"/>
              <a:t>四</a:t>
            </a:r>
            <a:r>
              <a:rPr lang="zh-TW" altLang="en-US" sz="2000" dirty="0"/>
              <a:t>寸。</a:t>
            </a:r>
            <a:br>
              <a:rPr lang="en-CA" altLang="ko-KR" sz="2000" dirty="0"/>
            </a:br>
            <a:r>
              <a:rPr lang="zh-CN" altLang="en-US" sz="2000" b="1" dirty="0"/>
              <a:t>主治；脊椎骨閃痛、腰脊椎痛、頸項筋痛及扭轉不靈、腦積水。（針透過筋效力尤佳）</a:t>
            </a:r>
            <a:r>
              <a:rPr lang="zh-CN" altLang="en-US" sz="2000" b="1" dirty="0">
                <a:solidFill>
                  <a:schemeClr val="tx1"/>
                </a:solidFill>
              </a:rPr>
              <a:t>，體壯者可坐</a:t>
            </a:r>
            <a:r>
              <a:rPr lang="zh-CN" altLang="en-US" sz="2000" b="1" dirty="0"/>
              <a:t>姿扎，體弱者應側臥扎。</a:t>
            </a:r>
            <a:endParaRPr lang="en-CA" sz="2000" dirty="0"/>
          </a:p>
        </p:txBody>
      </p:sp>
      <p:grpSp>
        <p:nvGrpSpPr>
          <p:cNvPr id="3" name="Group 2">
            <a:extLst>
              <a:ext uri="{FF2B5EF4-FFF2-40B4-BE49-F238E27FC236}">
                <a16:creationId xmlns:a16="http://schemas.microsoft.com/office/drawing/2014/main" id="{18230947-5A46-4C0F-9434-B9C15D631AFF}"/>
              </a:ext>
            </a:extLst>
          </p:cNvPr>
          <p:cNvGrpSpPr/>
          <p:nvPr/>
        </p:nvGrpSpPr>
        <p:grpSpPr>
          <a:xfrm>
            <a:off x="4572000" y="-2"/>
            <a:ext cx="7620000" cy="4128657"/>
            <a:chOff x="2776236" y="-2"/>
            <a:chExt cx="9415764" cy="4613945"/>
          </a:xfrm>
        </p:grpSpPr>
        <p:sp>
          <p:nvSpPr>
            <p:cNvPr id="10" name="AutoShape 2" descr="http://www.tungs.net.cn/upload/lzt/1345608454.jpg">
              <a:extLst>
                <a:ext uri="{FF2B5EF4-FFF2-40B4-BE49-F238E27FC236}">
                  <a16:creationId xmlns:a16="http://schemas.microsoft.com/office/drawing/2014/main" id="{C353BCA1-0672-4057-85E5-D15746FCD7BA}"/>
                </a:ext>
              </a:extLst>
            </p:cNvPr>
            <p:cNvSpPr>
              <a:spLocks noChangeAspect="1" noChangeArrowheads="1"/>
            </p:cNvSpPr>
            <p:nvPr/>
          </p:nvSpPr>
          <p:spPr bwMode="auto">
            <a:xfrm>
              <a:off x="6338054" y="3276601"/>
              <a:ext cx="264451"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1270" name="Picture 6" descr="http://www.tungs.net.cn/upload/lzt/1345608530.jpg">
              <a:extLst>
                <a:ext uri="{FF2B5EF4-FFF2-40B4-BE49-F238E27FC236}">
                  <a16:creationId xmlns:a16="http://schemas.microsoft.com/office/drawing/2014/main" id="{57CB5911-1794-4A1D-BF0A-4416A29466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4825" y="0"/>
              <a:ext cx="3138588" cy="4613943"/>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http://www.tungs.net.cn/upload/lzt/1345608454.jpg">
              <a:extLst>
                <a:ext uri="{FF2B5EF4-FFF2-40B4-BE49-F238E27FC236}">
                  <a16:creationId xmlns:a16="http://schemas.microsoft.com/office/drawing/2014/main" id="{1BB88687-E18C-480E-8F5F-F4282014B4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6236" y="-2"/>
              <a:ext cx="3138589" cy="4613945"/>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http://www.tungs.net.cn/upload/lzt/1345608602.jpg">
              <a:extLst>
                <a:ext uri="{FF2B5EF4-FFF2-40B4-BE49-F238E27FC236}">
                  <a16:creationId xmlns:a16="http://schemas.microsoft.com/office/drawing/2014/main" id="{DCDB0D91-D3BA-43AD-B447-9485873615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53413" y="1"/>
              <a:ext cx="3138587" cy="4613942"/>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Rectangle 7">
            <a:extLst>
              <a:ext uri="{FF2B5EF4-FFF2-40B4-BE49-F238E27FC236}">
                <a16:creationId xmlns:a16="http://schemas.microsoft.com/office/drawing/2014/main" id="{768C8CA2-4397-4C13-86E0-E8076FFF6423}"/>
              </a:ext>
            </a:extLst>
          </p:cNvPr>
          <p:cNvSpPr/>
          <p:nvPr/>
        </p:nvSpPr>
        <p:spPr>
          <a:xfrm>
            <a:off x="0" y="27859"/>
            <a:ext cx="4801314" cy="1015663"/>
          </a:xfrm>
          <a:prstGeom prst="rect">
            <a:avLst/>
          </a:prstGeom>
        </p:spPr>
        <p:txBody>
          <a:bodyPr wrap="none">
            <a:spAutoFit/>
          </a:bodyPr>
          <a:lstStyle/>
          <a:p>
            <a:r>
              <a:rPr lang="zh-CN" altLang="en-US" sz="6000" b="1" dirty="0">
                <a:solidFill>
                  <a:schemeClr val="tx2"/>
                </a:solidFill>
              </a:rPr>
              <a:t>正筋正宗正士</a:t>
            </a:r>
            <a:endParaRPr lang="en-CA" sz="6000" dirty="0">
              <a:solidFill>
                <a:schemeClr val="tx2"/>
              </a:solidFill>
            </a:endParaRPr>
          </a:p>
        </p:txBody>
      </p:sp>
      <p:sp>
        <p:nvSpPr>
          <p:cNvPr id="9" name="Title 1">
            <a:extLst>
              <a:ext uri="{FF2B5EF4-FFF2-40B4-BE49-F238E27FC236}">
                <a16:creationId xmlns:a16="http://schemas.microsoft.com/office/drawing/2014/main" id="{E126CC66-1820-46FF-96CA-86034A93BF3A}"/>
              </a:ext>
            </a:extLst>
          </p:cNvPr>
          <p:cNvSpPr txBox="1">
            <a:spLocks/>
          </p:cNvSpPr>
          <p:nvPr/>
        </p:nvSpPr>
        <p:spPr>
          <a:xfrm>
            <a:off x="461393" y="4070300"/>
            <a:ext cx="11576807" cy="954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altLang="zh-CN" sz="2000" b="1" dirty="0"/>
              <a:t>Major functions </a:t>
            </a:r>
            <a:r>
              <a:rPr lang="zh-CN" altLang="en-US" sz="2000" b="1" dirty="0"/>
              <a:t>；</a:t>
            </a:r>
            <a:r>
              <a:rPr lang="en-CA" sz="2000" dirty="0"/>
              <a:t> Vertebral spore pain </a:t>
            </a:r>
            <a:r>
              <a:rPr lang="zh-CN" altLang="en-US" sz="2000" b="1" dirty="0"/>
              <a:t>、</a:t>
            </a:r>
            <a:r>
              <a:rPr lang="en-CA" sz="2000" dirty="0"/>
              <a:t> Lumbar spinal pain </a:t>
            </a:r>
            <a:r>
              <a:rPr lang="zh-CN" altLang="en-US" sz="2000" b="1" dirty="0"/>
              <a:t>、</a:t>
            </a:r>
            <a:r>
              <a:rPr lang="en-CA" sz="2000" dirty="0"/>
              <a:t> Neck tendons pain and Torsional </a:t>
            </a:r>
            <a:r>
              <a:rPr lang="zh-CN" altLang="en-US" sz="2000" b="1" dirty="0"/>
              <a:t>、</a:t>
            </a:r>
            <a:r>
              <a:rPr lang="en-CA" altLang="zh-CN" sz="2000" b="1" dirty="0"/>
              <a:t> hydrocephalus</a:t>
            </a:r>
            <a:r>
              <a:rPr lang="zh-CN" altLang="en-US" sz="2000" b="1" dirty="0"/>
              <a:t>。</a:t>
            </a:r>
            <a:endParaRPr lang="en-CA" sz="2000" dirty="0"/>
          </a:p>
        </p:txBody>
      </p:sp>
      <p:sp>
        <p:nvSpPr>
          <p:cNvPr id="11" name="Rectangle 10">
            <a:extLst>
              <a:ext uri="{FF2B5EF4-FFF2-40B4-BE49-F238E27FC236}">
                <a16:creationId xmlns:a16="http://schemas.microsoft.com/office/drawing/2014/main" id="{9D80C2CB-BB85-4BE2-8F1D-95E42C19A292}"/>
              </a:ext>
            </a:extLst>
          </p:cNvPr>
          <p:cNvSpPr/>
          <p:nvPr/>
        </p:nvSpPr>
        <p:spPr>
          <a:xfrm>
            <a:off x="268262" y="1245219"/>
            <a:ext cx="5253965" cy="954107"/>
          </a:xfrm>
          <a:prstGeom prst="rect">
            <a:avLst/>
          </a:prstGeom>
        </p:spPr>
        <p:txBody>
          <a:bodyPr wrap="square">
            <a:spAutoFit/>
          </a:bodyPr>
          <a:lstStyle/>
          <a:p>
            <a:r>
              <a:rPr lang="en-CA" sz="2800" b="1" dirty="0">
                <a:solidFill>
                  <a:srgbClr val="111111"/>
                </a:solidFill>
                <a:latin typeface="Roboto"/>
              </a:rPr>
              <a:t>Zheng </a:t>
            </a:r>
            <a:r>
              <a:rPr lang="en-CA" sz="2800" b="1" dirty="0" err="1">
                <a:solidFill>
                  <a:srgbClr val="111111"/>
                </a:solidFill>
                <a:latin typeface="Roboto"/>
              </a:rPr>
              <a:t>Jin</a:t>
            </a:r>
            <a:r>
              <a:rPr lang="en-CA" sz="2800" b="1" dirty="0">
                <a:solidFill>
                  <a:srgbClr val="111111"/>
                </a:solidFill>
                <a:latin typeface="Roboto"/>
              </a:rPr>
              <a:t> Zheng </a:t>
            </a:r>
            <a:r>
              <a:rPr lang="en-CA" sz="2800" b="1" dirty="0" err="1">
                <a:solidFill>
                  <a:srgbClr val="111111"/>
                </a:solidFill>
                <a:latin typeface="Roboto"/>
              </a:rPr>
              <a:t>Zong</a:t>
            </a:r>
            <a:r>
              <a:rPr lang="en-CA" sz="2800" b="1" dirty="0">
                <a:solidFill>
                  <a:srgbClr val="111111"/>
                </a:solidFill>
                <a:latin typeface="Roboto"/>
              </a:rPr>
              <a:t> </a:t>
            </a:r>
          </a:p>
          <a:p>
            <a:r>
              <a:rPr lang="en-CA" sz="2800" b="1" dirty="0">
                <a:solidFill>
                  <a:srgbClr val="111111"/>
                </a:solidFill>
                <a:latin typeface="Roboto"/>
              </a:rPr>
              <a:t>Zheng Shi</a:t>
            </a:r>
            <a:endParaRPr lang="en-CA" sz="2800" b="1" dirty="0"/>
          </a:p>
        </p:txBody>
      </p:sp>
    </p:spTree>
    <p:extLst>
      <p:ext uri="{BB962C8B-B14F-4D97-AF65-F5344CB8AC3E}">
        <p14:creationId xmlns:p14="http://schemas.microsoft.com/office/powerpoint/2010/main" val="8730506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46856F0-5763-454B-93D6-AC110586BE6E}"/>
              </a:ext>
            </a:extLst>
          </p:cNvPr>
          <p:cNvSpPr/>
          <p:nvPr/>
        </p:nvSpPr>
        <p:spPr>
          <a:xfrm>
            <a:off x="268262" y="27860"/>
            <a:ext cx="2492990" cy="1015663"/>
          </a:xfrm>
          <a:prstGeom prst="rect">
            <a:avLst/>
          </a:prstGeom>
        </p:spPr>
        <p:txBody>
          <a:bodyPr wrap="none">
            <a:spAutoFit/>
          </a:bodyPr>
          <a:lstStyle/>
          <a:p>
            <a:r>
              <a:rPr lang="zh-CN" altLang="en-US" sz="6000" b="1" dirty="0">
                <a:solidFill>
                  <a:schemeClr val="tx2"/>
                </a:solidFill>
              </a:rPr>
              <a:t>下三皇</a:t>
            </a:r>
            <a:endParaRPr lang="en-CA" sz="6000" dirty="0">
              <a:solidFill>
                <a:schemeClr val="tx2"/>
              </a:solidFill>
            </a:endParaRPr>
          </a:p>
        </p:txBody>
      </p:sp>
      <p:sp>
        <p:nvSpPr>
          <p:cNvPr id="2" name="Title 1">
            <a:extLst>
              <a:ext uri="{FF2B5EF4-FFF2-40B4-BE49-F238E27FC236}">
                <a16:creationId xmlns:a16="http://schemas.microsoft.com/office/drawing/2014/main" id="{B65C6375-421B-423B-832C-090A85B5D4BA}"/>
              </a:ext>
            </a:extLst>
          </p:cNvPr>
          <p:cNvSpPr>
            <a:spLocks noGrp="1"/>
          </p:cNvSpPr>
          <p:nvPr>
            <p:ph type="title"/>
          </p:nvPr>
        </p:nvSpPr>
        <p:spPr>
          <a:xfrm>
            <a:off x="468916" y="5540612"/>
            <a:ext cx="11651366" cy="1235206"/>
          </a:xfrm>
        </p:spPr>
        <p:txBody>
          <a:bodyPr>
            <a:noAutofit/>
          </a:bodyPr>
          <a:lstStyle/>
          <a:p>
            <a:r>
              <a:rPr lang="zh-CN" altLang="en-US" sz="1800" b="1" dirty="0"/>
              <a:t>下三皇，腎虧、腎臓炎及糖尿病。孕婦禁針。</a:t>
            </a:r>
            <a:br>
              <a:rPr lang="en-CA" altLang="zh-CN" sz="1800" b="1" dirty="0"/>
            </a:br>
            <a:r>
              <a:rPr lang="zh-CN" altLang="en-US" sz="1800" b="1" dirty="0"/>
              <a:t>人皇，地皇穴</a:t>
            </a:r>
            <a:r>
              <a:rPr lang="zh-CN" altLang="zh-TW" sz="1800" b="1" dirty="0"/>
              <a:t> </a:t>
            </a:r>
            <a:r>
              <a:rPr lang="zh-CN" altLang="en-US" sz="1800" b="1" dirty="0"/>
              <a:t>；</a:t>
            </a:r>
            <a:r>
              <a:rPr lang="zh-TW" altLang="en-US" sz="1600" dirty="0"/>
              <a:t>胃酸過多、倒食症、眼球歪斜、散光、貧血、神經病</a:t>
            </a:r>
            <a:r>
              <a:rPr lang="zh-CN" altLang="en-US" sz="1600" dirty="0"/>
              <a:t>，</a:t>
            </a:r>
            <a:r>
              <a:rPr lang="zh-TW" altLang="en-US" sz="1600" dirty="0"/>
              <a:t>陽萎、</a:t>
            </a:r>
            <a:r>
              <a:rPr lang="zh-CN" altLang="en-US" sz="1600" dirty="0"/>
              <a:t>尿頻</a:t>
            </a:r>
            <a:r>
              <a:rPr lang="zh-TW" altLang="en-US" sz="1600" dirty="0"/>
              <a:t>、</a:t>
            </a:r>
            <a:r>
              <a:rPr lang="zh-TW" altLang="en-US" sz="1600" dirty="0">
                <a:solidFill>
                  <a:schemeClr val="tx1"/>
                </a:solidFill>
              </a:rPr>
              <a:t>脖子痛、頭暈、手麻、糖尿病、子宮瘤、</a:t>
            </a:r>
            <a:r>
              <a:rPr lang="zh-TW" altLang="en-US" sz="1600" dirty="0"/>
              <a:t>月經不調、四肢浮腫。</a:t>
            </a:r>
            <a:br>
              <a:rPr lang="en-CA" altLang="zh-TW" sz="1800" dirty="0"/>
            </a:br>
            <a:r>
              <a:rPr lang="zh-CN" altLang="en-US" sz="1800" b="1" dirty="0"/>
              <a:t>腎關</a:t>
            </a:r>
            <a:r>
              <a:rPr lang="zh-CN" altLang="en-US" sz="1800" dirty="0"/>
              <a:t>；</a:t>
            </a:r>
            <a:r>
              <a:rPr lang="zh-CN" altLang="en-US" sz="1800" b="1" dirty="0"/>
              <a:t>定位；</a:t>
            </a:r>
            <a:r>
              <a:rPr lang="zh-CN" altLang="en-US" sz="1800" dirty="0"/>
              <a:t>陰陵泉下</a:t>
            </a:r>
            <a:r>
              <a:rPr lang="en-US" altLang="zh-CN" sz="1800" dirty="0"/>
              <a:t>1</a:t>
            </a:r>
            <a:r>
              <a:rPr lang="zh-CN" altLang="en-US" sz="1800" dirty="0"/>
              <a:t>寸</a:t>
            </a:r>
            <a:r>
              <a:rPr lang="en-US" altLang="zh-CN" sz="1800" dirty="0"/>
              <a:t>5</a:t>
            </a:r>
            <a:r>
              <a:rPr lang="zh-CN" altLang="en-US" sz="1800" dirty="0"/>
              <a:t>分処。</a:t>
            </a:r>
            <a:r>
              <a:rPr lang="zh-CN" altLang="en-US" sz="1800" b="1" dirty="0"/>
              <a:t>主治；尿頻</a:t>
            </a:r>
            <a:r>
              <a:rPr lang="zh-CN" altLang="en-US" sz="1800" dirty="0"/>
              <a:t>，五十肩。</a:t>
            </a:r>
            <a:endParaRPr lang="en-CA" sz="1800" dirty="0"/>
          </a:p>
        </p:txBody>
      </p:sp>
      <p:grpSp>
        <p:nvGrpSpPr>
          <p:cNvPr id="3" name="Group 2">
            <a:extLst>
              <a:ext uri="{FF2B5EF4-FFF2-40B4-BE49-F238E27FC236}">
                <a16:creationId xmlns:a16="http://schemas.microsoft.com/office/drawing/2014/main" id="{9E890AB4-341D-43F3-AA10-00BE54789194}"/>
              </a:ext>
            </a:extLst>
          </p:cNvPr>
          <p:cNvGrpSpPr/>
          <p:nvPr/>
        </p:nvGrpSpPr>
        <p:grpSpPr>
          <a:xfrm>
            <a:off x="4159624" y="-40800"/>
            <a:ext cx="8032376" cy="3900077"/>
            <a:chOff x="3602032" y="-100910"/>
            <a:chExt cx="8589968" cy="4218516"/>
          </a:xfrm>
        </p:grpSpPr>
        <p:pic>
          <p:nvPicPr>
            <p:cNvPr id="12292" name="Picture 4" descr="http://www.tungs.net.cn/upload/lzt/1345611997.jpg">
              <a:extLst>
                <a:ext uri="{FF2B5EF4-FFF2-40B4-BE49-F238E27FC236}">
                  <a16:creationId xmlns:a16="http://schemas.microsoft.com/office/drawing/2014/main" id="{C5519106-ABC1-4025-B3B9-A5F896A12B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7096" y="-60111"/>
              <a:ext cx="2907604" cy="4177717"/>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http://www.tungs.net.cn/upload/lzt/1345611794.jpg">
              <a:extLst>
                <a:ext uri="{FF2B5EF4-FFF2-40B4-BE49-F238E27FC236}">
                  <a16:creationId xmlns:a16="http://schemas.microsoft.com/office/drawing/2014/main" id="{DD2234DE-C492-4C42-858A-E94A1AF9D5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2502" y="-100910"/>
              <a:ext cx="2907604" cy="4177717"/>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http://www.tungs.net.cn/upload/lzt/1345611862.jpg">
              <a:extLst>
                <a:ext uri="{FF2B5EF4-FFF2-40B4-BE49-F238E27FC236}">
                  <a16:creationId xmlns:a16="http://schemas.microsoft.com/office/drawing/2014/main" id="{FA2502BE-FAAA-4DD0-9565-4ADE7ADAA3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4396" y="-60111"/>
              <a:ext cx="2907604" cy="417771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AA47A9A2-5E3D-4146-A8F8-F6BABF806B54}"/>
                </a:ext>
              </a:extLst>
            </p:cNvPr>
            <p:cNvSpPr/>
            <p:nvPr/>
          </p:nvSpPr>
          <p:spPr>
            <a:xfrm>
              <a:off x="9684794" y="3665719"/>
              <a:ext cx="2008111" cy="307777"/>
            </a:xfrm>
            <a:prstGeom prst="rect">
              <a:avLst/>
            </a:prstGeom>
          </p:spPr>
          <p:txBody>
            <a:bodyPr wrap="square">
              <a:spAutoFit/>
            </a:bodyPr>
            <a:lstStyle/>
            <a:p>
              <a:r>
                <a:rPr lang="zh-TW" altLang="en-US" sz="1400" dirty="0">
                  <a:solidFill>
                    <a:srgbClr val="000000"/>
                  </a:solidFill>
                  <a:latin typeface="Verdana" panose="020B0604030504040204" pitchFamily="34" charset="0"/>
                </a:rPr>
                <a:t>內踝上三寸五分處。</a:t>
              </a:r>
              <a:endParaRPr lang="en-CA" sz="1400" dirty="0"/>
            </a:p>
          </p:txBody>
        </p:sp>
        <p:sp>
          <p:nvSpPr>
            <p:cNvPr id="12" name="Rectangle 11">
              <a:extLst>
                <a:ext uri="{FF2B5EF4-FFF2-40B4-BE49-F238E27FC236}">
                  <a16:creationId xmlns:a16="http://schemas.microsoft.com/office/drawing/2014/main" id="{D7A75913-FB24-4611-ADA3-F655EFE8A414}"/>
                </a:ext>
              </a:extLst>
            </p:cNvPr>
            <p:cNvSpPr/>
            <p:nvPr/>
          </p:nvSpPr>
          <p:spPr>
            <a:xfrm>
              <a:off x="6750243" y="3665719"/>
              <a:ext cx="2008111" cy="307777"/>
            </a:xfrm>
            <a:prstGeom prst="rect">
              <a:avLst/>
            </a:prstGeom>
          </p:spPr>
          <p:txBody>
            <a:bodyPr wrap="square">
              <a:spAutoFit/>
            </a:bodyPr>
            <a:lstStyle/>
            <a:p>
              <a:r>
                <a:rPr lang="zh-TW" altLang="en-US" sz="1400" dirty="0">
                  <a:solidFill>
                    <a:srgbClr val="000000"/>
                  </a:solidFill>
                  <a:latin typeface="Verdana" panose="020B0604030504040204" pitchFamily="34" charset="0"/>
                </a:rPr>
                <a:t>人皇穴直上四寸處。</a:t>
              </a:r>
              <a:endParaRPr lang="en-CA" sz="1400" dirty="0"/>
            </a:p>
          </p:txBody>
        </p:sp>
        <p:sp>
          <p:nvSpPr>
            <p:cNvPr id="13" name="Rectangle 12">
              <a:extLst>
                <a:ext uri="{FF2B5EF4-FFF2-40B4-BE49-F238E27FC236}">
                  <a16:creationId xmlns:a16="http://schemas.microsoft.com/office/drawing/2014/main" id="{4A39C3E3-54FD-4FA8-886B-997B2B623921}"/>
                </a:ext>
              </a:extLst>
            </p:cNvPr>
            <p:cNvSpPr/>
            <p:nvPr/>
          </p:nvSpPr>
          <p:spPr>
            <a:xfrm>
              <a:off x="3602032" y="3665719"/>
              <a:ext cx="1598292" cy="307777"/>
            </a:xfrm>
            <a:prstGeom prst="rect">
              <a:avLst/>
            </a:prstGeom>
          </p:spPr>
          <p:txBody>
            <a:bodyPr wrap="square">
              <a:spAutoFit/>
            </a:bodyPr>
            <a:lstStyle/>
            <a:p>
              <a:r>
                <a:rPr lang="zh-TW" altLang="en-US" sz="1400" dirty="0">
                  <a:solidFill>
                    <a:srgbClr val="000000"/>
                  </a:solidFill>
                  <a:latin typeface="Verdana" panose="020B0604030504040204" pitchFamily="34" charset="0"/>
                </a:rPr>
                <a:t>陷凹處直下一寸</a:t>
              </a:r>
              <a:endParaRPr lang="en-CA" sz="1400" dirty="0"/>
            </a:p>
          </p:txBody>
        </p:sp>
      </p:grpSp>
      <p:grpSp>
        <p:nvGrpSpPr>
          <p:cNvPr id="15" name="Group 14">
            <a:extLst>
              <a:ext uri="{FF2B5EF4-FFF2-40B4-BE49-F238E27FC236}">
                <a16:creationId xmlns:a16="http://schemas.microsoft.com/office/drawing/2014/main" id="{32227D15-25B4-4624-9CD5-0F2A2556F4FD}"/>
              </a:ext>
            </a:extLst>
          </p:cNvPr>
          <p:cNvGrpSpPr/>
          <p:nvPr/>
        </p:nvGrpSpPr>
        <p:grpSpPr>
          <a:xfrm>
            <a:off x="860509" y="1469485"/>
            <a:ext cx="1730291" cy="2134328"/>
            <a:chOff x="753131" y="1787923"/>
            <a:chExt cx="1760813" cy="2389793"/>
          </a:xfrm>
        </p:grpSpPr>
        <p:pic>
          <p:nvPicPr>
            <p:cNvPr id="12290" name="Picture 2" descr="http://www.tungs.net.cn/upload/lzt/1229005094.jpg">
              <a:extLst>
                <a:ext uri="{FF2B5EF4-FFF2-40B4-BE49-F238E27FC236}">
                  <a16:creationId xmlns:a16="http://schemas.microsoft.com/office/drawing/2014/main" id="{00003B0F-7466-4A3D-A960-3BF1880178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131" y="1787923"/>
              <a:ext cx="1760813" cy="238979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BCB42F0-D635-456F-A163-02749EE21693}"/>
                </a:ext>
              </a:extLst>
            </p:cNvPr>
            <p:cNvSpPr txBox="1"/>
            <p:nvPr/>
          </p:nvSpPr>
          <p:spPr>
            <a:xfrm>
              <a:off x="1830671" y="2663875"/>
              <a:ext cx="595618" cy="261610"/>
            </a:xfrm>
            <a:prstGeom prst="rect">
              <a:avLst/>
            </a:prstGeom>
            <a:solidFill>
              <a:schemeClr val="bg1"/>
            </a:solidFill>
          </p:spPr>
          <p:txBody>
            <a:bodyPr wrap="square" rtlCol="0">
              <a:spAutoFit/>
            </a:bodyPr>
            <a:lstStyle/>
            <a:p>
              <a:r>
                <a:rPr lang="zh-CN" altLang="en-US" sz="1100" b="1" dirty="0"/>
                <a:t>地皇</a:t>
              </a:r>
              <a:endParaRPr lang="en-CA" sz="1100" b="1" dirty="0"/>
            </a:p>
          </p:txBody>
        </p:sp>
        <p:sp>
          <p:nvSpPr>
            <p:cNvPr id="19" name="TextBox 18">
              <a:extLst>
                <a:ext uri="{FF2B5EF4-FFF2-40B4-BE49-F238E27FC236}">
                  <a16:creationId xmlns:a16="http://schemas.microsoft.com/office/drawing/2014/main" id="{8A3150D9-6C1E-43C2-AFE1-7A7576299A0E}"/>
                </a:ext>
              </a:extLst>
            </p:cNvPr>
            <p:cNvSpPr txBox="1"/>
            <p:nvPr/>
          </p:nvSpPr>
          <p:spPr>
            <a:xfrm>
              <a:off x="1796275" y="3114892"/>
              <a:ext cx="505478" cy="261610"/>
            </a:xfrm>
            <a:prstGeom prst="rect">
              <a:avLst/>
            </a:prstGeom>
            <a:solidFill>
              <a:schemeClr val="bg1"/>
            </a:solidFill>
          </p:spPr>
          <p:txBody>
            <a:bodyPr wrap="square" rtlCol="0">
              <a:spAutoFit/>
            </a:bodyPr>
            <a:lstStyle/>
            <a:p>
              <a:r>
                <a:rPr lang="zh-CN" altLang="en-US" sz="1100" b="1" dirty="0"/>
                <a:t>人皇</a:t>
              </a:r>
              <a:endParaRPr lang="en-CA" sz="1100" b="1" dirty="0"/>
            </a:p>
          </p:txBody>
        </p:sp>
      </p:grpSp>
      <p:sp>
        <p:nvSpPr>
          <p:cNvPr id="16" name="Title 1">
            <a:extLst>
              <a:ext uri="{FF2B5EF4-FFF2-40B4-BE49-F238E27FC236}">
                <a16:creationId xmlns:a16="http://schemas.microsoft.com/office/drawing/2014/main" id="{4B11C7D8-50CD-4A3B-9451-7C3BDCEE0643}"/>
              </a:ext>
            </a:extLst>
          </p:cNvPr>
          <p:cNvSpPr txBox="1">
            <a:spLocks/>
          </p:cNvSpPr>
          <p:nvPr/>
        </p:nvSpPr>
        <p:spPr>
          <a:xfrm>
            <a:off x="468916" y="4028437"/>
            <a:ext cx="12067309" cy="13052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altLang="zh-CN" sz="1800" b="1" dirty="0"/>
              <a:t>Major functions; </a:t>
            </a:r>
          </a:p>
          <a:p>
            <a:r>
              <a:rPr lang="en-CA" sz="1800" b="1" dirty="0">
                <a:solidFill>
                  <a:srgbClr val="111111"/>
                </a:solidFill>
                <a:latin typeface="Roboto"/>
              </a:rPr>
              <a:t>Xia 123Huang;</a:t>
            </a:r>
            <a:r>
              <a:rPr lang="en-CA" sz="1800" dirty="0"/>
              <a:t> Kidney deficiency</a:t>
            </a:r>
            <a:r>
              <a:rPr lang="zh-CN" altLang="en-US" sz="1800" b="1" dirty="0"/>
              <a:t>、</a:t>
            </a:r>
            <a:r>
              <a:rPr lang="en-CA" sz="1800" dirty="0"/>
              <a:t> </a:t>
            </a:r>
            <a:r>
              <a:rPr lang="en-CA" sz="1800" dirty="0" err="1"/>
              <a:t>Nephrophlogistic</a:t>
            </a:r>
            <a:r>
              <a:rPr lang="en-CA" sz="1800" dirty="0"/>
              <a:t>, </a:t>
            </a:r>
            <a:r>
              <a:rPr lang="en-CA" altLang="zh-CN" sz="1800" b="1" dirty="0"/>
              <a:t>diabetes </a:t>
            </a:r>
            <a:r>
              <a:rPr lang="zh-CN" altLang="en-US" sz="1800" b="1" dirty="0"/>
              <a:t>。</a:t>
            </a:r>
            <a:r>
              <a:rPr lang="en-CA" sz="1800" dirty="0"/>
              <a:t> Forbidden needle for pregnant women </a:t>
            </a:r>
            <a:r>
              <a:rPr lang="zh-CN" altLang="en-US" sz="1800" b="1" dirty="0"/>
              <a:t>。</a:t>
            </a:r>
            <a:br>
              <a:rPr lang="en-CA" altLang="zh-CN" sz="1800" b="1" dirty="0"/>
            </a:br>
            <a:r>
              <a:rPr lang="en-CA" altLang="zh-CN" sz="1800" b="1" dirty="0" err="1"/>
              <a:t>RenHuang</a:t>
            </a:r>
            <a:r>
              <a:rPr lang="en-CA" altLang="zh-CN" sz="1800" b="1" dirty="0"/>
              <a:t>, </a:t>
            </a:r>
            <a:r>
              <a:rPr lang="en-CA" altLang="zh-CN" sz="1800" b="1" dirty="0" err="1"/>
              <a:t>DiHuang</a:t>
            </a:r>
            <a:r>
              <a:rPr lang="zh-CN" altLang="zh-TW" sz="1800" b="1" dirty="0"/>
              <a:t> </a:t>
            </a:r>
            <a:r>
              <a:rPr lang="zh-CN" altLang="en-US" sz="1800" b="1" dirty="0"/>
              <a:t>；</a:t>
            </a:r>
            <a:r>
              <a:rPr lang="en-CA" sz="1800" dirty="0"/>
              <a:t> Excessive gastric acid </a:t>
            </a:r>
            <a:r>
              <a:rPr lang="zh-TW" altLang="en-US" sz="1800" dirty="0"/>
              <a:t>、</a:t>
            </a:r>
            <a:r>
              <a:rPr lang="en-CA" altLang="zh-TW" sz="1800" dirty="0"/>
              <a:t>Gastroesophageal reflux disease</a:t>
            </a:r>
            <a:r>
              <a:rPr lang="zh-TW" altLang="en-US" sz="1800" dirty="0"/>
              <a:t>、</a:t>
            </a:r>
            <a:r>
              <a:rPr lang="en-CA" sz="1800" dirty="0"/>
              <a:t> Eyeball skew </a:t>
            </a:r>
            <a:r>
              <a:rPr lang="zh-TW" altLang="en-US" sz="1800" dirty="0"/>
              <a:t>、</a:t>
            </a:r>
            <a:r>
              <a:rPr lang="en-CA" altLang="zh-TW" sz="1800" dirty="0"/>
              <a:t> </a:t>
            </a:r>
            <a:r>
              <a:rPr lang="en-CA" altLang="zh-TW" sz="1800" dirty="0" err="1"/>
              <a:t>Astigmia</a:t>
            </a:r>
            <a:r>
              <a:rPr lang="en-CA" altLang="zh-TW" sz="1800" dirty="0"/>
              <a:t> </a:t>
            </a:r>
            <a:r>
              <a:rPr lang="zh-TW" altLang="en-US" sz="1800" dirty="0"/>
              <a:t>、</a:t>
            </a:r>
            <a:r>
              <a:rPr lang="en-CA" altLang="zh-TW" sz="1800" dirty="0"/>
              <a:t> Anemia </a:t>
            </a:r>
            <a:r>
              <a:rPr lang="zh-TW" altLang="en-US" sz="1800" dirty="0"/>
              <a:t>、</a:t>
            </a:r>
            <a:r>
              <a:rPr lang="en-CA" sz="1800" dirty="0"/>
              <a:t> Neuropathy </a:t>
            </a:r>
            <a:r>
              <a:rPr lang="zh-CN" altLang="en-US" sz="1800" dirty="0"/>
              <a:t>，</a:t>
            </a:r>
            <a:r>
              <a:rPr lang="en-CA" altLang="zh-TW" sz="1800" dirty="0"/>
              <a:t> Impotence </a:t>
            </a:r>
            <a:r>
              <a:rPr lang="zh-TW" altLang="en-US" sz="1800" dirty="0"/>
              <a:t>、</a:t>
            </a:r>
            <a:r>
              <a:rPr lang="en-CA" sz="1800" dirty="0"/>
              <a:t> Frequency of urine </a:t>
            </a:r>
            <a:r>
              <a:rPr lang="zh-TW" altLang="en-US" sz="1800" dirty="0"/>
              <a:t>、</a:t>
            </a:r>
            <a:r>
              <a:rPr lang="en-CA" altLang="zh-TW" sz="1800" dirty="0"/>
              <a:t> Neck pain </a:t>
            </a:r>
            <a:r>
              <a:rPr lang="zh-TW" altLang="en-US" sz="1800" dirty="0"/>
              <a:t>、</a:t>
            </a:r>
            <a:r>
              <a:rPr lang="en-CA" altLang="zh-TW" sz="1800" dirty="0"/>
              <a:t> Dizziness </a:t>
            </a:r>
            <a:r>
              <a:rPr lang="zh-TW" altLang="en-US" sz="1800" dirty="0"/>
              <a:t>、</a:t>
            </a:r>
            <a:r>
              <a:rPr lang="en-CA" altLang="zh-TW" sz="1800" dirty="0"/>
              <a:t>Hand numb</a:t>
            </a:r>
            <a:r>
              <a:rPr lang="zh-TW" altLang="en-US" sz="1800" dirty="0"/>
              <a:t>、</a:t>
            </a:r>
            <a:r>
              <a:rPr lang="en-CA" altLang="zh-TW" sz="1800" dirty="0"/>
              <a:t> Diabetes </a:t>
            </a:r>
            <a:r>
              <a:rPr lang="zh-TW" altLang="en-US" sz="1800" dirty="0"/>
              <a:t>、</a:t>
            </a:r>
            <a:r>
              <a:rPr lang="en-CA" altLang="zh-TW" sz="1800" dirty="0"/>
              <a:t> Fibroid </a:t>
            </a:r>
            <a:r>
              <a:rPr lang="zh-TW" altLang="en-US" sz="1800" dirty="0"/>
              <a:t>、</a:t>
            </a:r>
            <a:r>
              <a:rPr lang="en-CA" sz="1800" dirty="0"/>
              <a:t> </a:t>
            </a:r>
            <a:r>
              <a:rPr lang="en-CA" altLang="zh-TW" sz="1800" dirty="0"/>
              <a:t>Menstrual disorder </a:t>
            </a:r>
            <a:r>
              <a:rPr lang="zh-TW" altLang="en-US" sz="1800" dirty="0"/>
              <a:t>、</a:t>
            </a:r>
            <a:r>
              <a:rPr lang="en-CA" sz="1800" dirty="0"/>
              <a:t> Swelling of the extremities </a:t>
            </a:r>
            <a:r>
              <a:rPr lang="zh-TW" altLang="en-US" sz="1800" dirty="0"/>
              <a:t>。</a:t>
            </a:r>
            <a:br>
              <a:rPr lang="en-CA" altLang="zh-TW" sz="1800" dirty="0"/>
            </a:br>
            <a:r>
              <a:rPr lang="en-CA" altLang="zh-CN" sz="1800" b="1" dirty="0" err="1"/>
              <a:t>ShenGuan</a:t>
            </a:r>
            <a:r>
              <a:rPr lang="zh-CN" altLang="en-US" sz="1800" b="1" dirty="0"/>
              <a:t>；</a:t>
            </a:r>
            <a:r>
              <a:rPr lang="en-CA" sz="1800" dirty="0"/>
              <a:t> Frequency of </a:t>
            </a:r>
            <a:r>
              <a:rPr lang="en-CA" sz="1800" dirty="0" err="1"/>
              <a:t>urin</a:t>
            </a:r>
            <a:r>
              <a:rPr lang="en-CA" sz="1800" dirty="0"/>
              <a:t> </a:t>
            </a:r>
            <a:r>
              <a:rPr lang="zh-CN" altLang="en-US" sz="1800" dirty="0"/>
              <a:t>，</a:t>
            </a:r>
            <a:r>
              <a:rPr lang="en-CA" altLang="zh-CN" sz="1800" dirty="0"/>
              <a:t> Frozen shoulder </a:t>
            </a:r>
            <a:r>
              <a:rPr lang="zh-CN" altLang="en-US" sz="1800" dirty="0"/>
              <a:t>。</a:t>
            </a:r>
            <a:endParaRPr lang="en-CA" sz="1800" dirty="0"/>
          </a:p>
        </p:txBody>
      </p:sp>
      <p:sp>
        <p:nvSpPr>
          <p:cNvPr id="17" name="Rectangle 16">
            <a:extLst>
              <a:ext uri="{FF2B5EF4-FFF2-40B4-BE49-F238E27FC236}">
                <a16:creationId xmlns:a16="http://schemas.microsoft.com/office/drawing/2014/main" id="{B69C5C89-6E73-48A3-B4CF-E7DFF7D5227C}"/>
              </a:ext>
            </a:extLst>
          </p:cNvPr>
          <p:cNvSpPr/>
          <p:nvPr/>
        </p:nvSpPr>
        <p:spPr>
          <a:xfrm>
            <a:off x="353889" y="904805"/>
            <a:ext cx="5253965" cy="523220"/>
          </a:xfrm>
          <a:prstGeom prst="rect">
            <a:avLst/>
          </a:prstGeom>
        </p:spPr>
        <p:txBody>
          <a:bodyPr wrap="square">
            <a:spAutoFit/>
          </a:bodyPr>
          <a:lstStyle/>
          <a:p>
            <a:r>
              <a:rPr lang="en-CA" sz="2800" b="1" dirty="0">
                <a:solidFill>
                  <a:srgbClr val="111111"/>
                </a:solidFill>
                <a:latin typeface="Roboto"/>
              </a:rPr>
              <a:t>Xia 123Huang</a:t>
            </a:r>
            <a:endParaRPr lang="en-CA" sz="2800" b="1" dirty="0"/>
          </a:p>
        </p:txBody>
      </p:sp>
    </p:spTree>
    <p:extLst>
      <p:ext uri="{BB962C8B-B14F-4D97-AF65-F5344CB8AC3E}">
        <p14:creationId xmlns:p14="http://schemas.microsoft.com/office/powerpoint/2010/main" val="3082755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003B3-0191-46E7-A2AB-A3EA7572BBF8}"/>
              </a:ext>
            </a:extLst>
          </p:cNvPr>
          <p:cNvSpPr>
            <a:spLocks noGrp="1"/>
          </p:cNvSpPr>
          <p:nvPr>
            <p:ph type="title"/>
          </p:nvPr>
        </p:nvSpPr>
        <p:spPr>
          <a:xfrm>
            <a:off x="735086" y="5289177"/>
            <a:ext cx="10721828" cy="838899"/>
          </a:xfrm>
        </p:spPr>
        <p:txBody>
          <a:bodyPr>
            <a:noAutofit/>
          </a:bodyPr>
          <a:lstStyle/>
          <a:p>
            <a:r>
              <a:rPr lang="zh-CN" altLang="en-US" sz="2000" b="1" dirty="0"/>
              <a:t>定位；</a:t>
            </a:r>
            <a:r>
              <a:rPr lang="ko-KR" altLang="en-US" sz="2000" dirty="0"/>
              <a:t>足三里穴外一寸五分。</a:t>
            </a:r>
            <a:r>
              <a:rPr lang="zh-TW" altLang="en-US" sz="2000" dirty="0"/>
              <a:t>直下二寸。</a:t>
            </a:r>
            <a:br>
              <a:rPr lang="en-CA" altLang="zh-TW" sz="2000" dirty="0"/>
            </a:br>
            <a:r>
              <a:rPr lang="zh-CN" altLang="en-US" sz="2000" b="1" dirty="0"/>
              <a:t>主治；</a:t>
            </a:r>
            <a:r>
              <a:rPr lang="zh-TW" altLang="en-US" sz="2000" dirty="0"/>
              <a:t>牙痛、三叉神經痛、偏頭痛、肋間痛，盲腸炎痛</a:t>
            </a:r>
            <a:r>
              <a:rPr lang="zh-CN" altLang="en-US" sz="2000" dirty="0"/>
              <a:t>。</a:t>
            </a:r>
            <a:endParaRPr lang="en-CA" sz="2000" dirty="0"/>
          </a:p>
        </p:txBody>
      </p:sp>
      <p:grpSp>
        <p:nvGrpSpPr>
          <p:cNvPr id="3" name="Group 2">
            <a:extLst>
              <a:ext uri="{FF2B5EF4-FFF2-40B4-BE49-F238E27FC236}">
                <a16:creationId xmlns:a16="http://schemas.microsoft.com/office/drawing/2014/main" id="{C97F13F9-1075-466B-8CA9-A0DA77AF9F74}"/>
              </a:ext>
            </a:extLst>
          </p:cNvPr>
          <p:cNvGrpSpPr/>
          <p:nvPr/>
        </p:nvGrpSpPr>
        <p:grpSpPr>
          <a:xfrm>
            <a:off x="5522226" y="0"/>
            <a:ext cx="6669773" cy="4530436"/>
            <a:chOff x="4838688" y="0"/>
            <a:chExt cx="7353312" cy="4689446"/>
          </a:xfrm>
        </p:grpSpPr>
        <p:pic>
          <p:nvPicPr>
            <p:cNvPr id="7173" name="Picture 5" descr="http://www.tungs.net.cn/upload/lzt/1345609695.jpg">
              <a:extLst>
                <a:ext uri="{FF2B5EF4-FFF2-40B4-BE49-F238E27FC236}">
                  <a16:creationId xmlns:a16="http://schemas.microsoft.com/office/drawing/2014/main" id="{5A5D797F-3E80-4A10-BFDE-8220A58745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8688" y="0"/>
              <a:ext cx="3676656" cy="4689446"/>
            </a:xfrm>
            <a:prstGeom prst="rect">
              <a:avLst/>
            </a:prstGeom>
            <a:noFill/>
            <a:extLst>
              <a:ext uri="{909E8E84-426E-40DD-AFC4-6F175D3DCCD1}">
                <a14:hiddenFill xmlns:a14="http://schemas.microsoft.com/office/drawing/2010/main">
                  <a:solidFill>
                    <a:srgbClr val="FFFFFF"/>
                  </a:solidFill>
                </a14:hiddenFill>
              </a:ext>
            </a:extLst>
          </p:spPr>
        </p:pic>
        <p:pic>
          <p:nvPicPr>
            <p:cNvPr id="7175" name="Picture 7" descr="http://www.tungs.net.cn/upload/lzt/1345609788.jpg">
              <a:extLst>
                <a:ext uri="{FF2B5EF4-FFF2-40B4-BE49-F238E27FC236}">
                  <a16:creationId xmlns:a16="http://schemas.microsoft.com/office/drawing/2014/main" id="{B1D26DEB-E136-460A-B428-39EC04590D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5344" y="0"/>
              <a:ext cx="3676656" cy="4689446"/>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5">
            <a:extLst>
              <a:ext uri="{FF2B5EF4-FFF2-40B4-BE49-F238E27FC236}">
                <a16:creationId xmlns:a16="http://schemas.microsoft.com/office/drawing/2014/main" id="{B8B9645F-9C8C-4B0A-BDDE-D3AC27F1A4BB}"/>
              </a:ext>
            </a:extLst>
          </p:cNvPr>
          <p:cNvSpPr/>
          <p:nvPr/>
        </p:nvSpPr>
        <p:spPr>
          <a:xfrm>
            <a:off x="0" y="0"/>
            <a:ext cx="5745484" cy="1015663"/>
          </a:xfrm>
          <a:prstGeom prst="rect">
            <a:avLst/>
          </a:prstGeom>
        </p:spPr>
        <p:txBody>
          <a:bodyPr wrap="none">
            <a:spAutoFit/>
          </a:bodyPr>
          <a:lstStyle/>
          <a:p>
            <a:r>
              <a:rPr lang="zh-CN" altLang="en-US" sz="6000" b="1" dirty="0">
                <a:solidFill>
                  <a:schemeClr val="tx2"/>
                </a:solidFill>
              </a:rPr>
              <a:t>侧三里 侧下三里</a:t>
            </a:r>
            <a:endParaRPr lang="en-CA" sz="6000" dirty="0">
              <a:solidFill>
                <a:schemeClr val="tx2"/>
              </a:solidFill>
            </a:endParaRPr>
          </a:p>
        </p:txBody>
      </p:sp>
      <p:sp>
        <p:nvSpPr>
          <p:cNvPr id="7" name="Title 1">
            <a:extLst>
              <a:ext uri="{FF2B5EF4-FFF2-40B4-BE49-F238E27FC236}">
                <a16:creationId xmlns:a16="http://schemas.microsoft.com/office/drawing/2014/main" id="{5CEE3368-0F38-4629-832F-3CD7D94106F4}"/>
              </a:ext>
            </a:extLst>
          </p:cNvPr>
          <p:cNvSpPr txBox="1">
            <a:spLocks/>
          </p:cNvSpPr>
          <p:nvPr/>
        </p:nvSpPr>
        <p:spPr>
          <a:xfrm>
            <a:off x="735086" y="4530437"/>
            <a:ext cx="11456914" cy="67805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altLang="zh-CN" sz="2000" b="1" dirty="0"/>
              <a:t>Major functions </a:t>
            </a:r>
            <a:r>
              <a:rPr lang="zh-CN" altLang="en-US" sz="2000" b="1" dirty="0"/>
              <a:t>；</a:t>
            </a:r>
            <a:r>
              <a:rPr lang="en-CA" altLang="zh-TW" sz="2000" dirty="0"/>
              <a:t> Odontalgia </a:t>
            </a:r>
            <a:r>
              <a:rPr lang="zh-TW" altLang="en-US" sz="2000" dirty="0"/>
              <a:t>、</a:t>
            </a:r>
            <a:r>
              <a:rPr lang="en-CA" altLang="zh-TW" sz="2000" dirty="0"/>
              <a:t>Trigeminal Neuralgia </a:t>
            </a:r>
            <a:r>
              <a:rPr lang="zh-TW" altLang="en-US" sz="2000" dirty="0"/>
              <a:t>、</a:t>
            </a:r>
            <a:r>
              <a:rPr lang="en-CA" altLang="zh-TW" sz="2000" dirty="0"/>
              <a:t> Migraine </a:t>
            </a:r>
            <a:r>
              <a:rPr lang="zh-TW" altLang="en-US" sz="2000" dirty="0"/>
              <a:t>、</a:t>
            </a:r>
            <a:r>
              <a:rPr lang="en-CA" sz="2000" dirty="0"/>
              <a:t> Intercostal pain </a:t>
            </a:r>
            <a:r>
              <a:rPr lang="zh-TW" altLang="en-US" sz="2000" dirty="0"/>
              <a:t>，</a:t>
            </a:r>
            <a:r>
              <a:rPr lang="en-CA" altLang="zh-TW" sz="2000" dirty="0"/>
              <a:t> Appendicitis pain</a:t>
            </a:r>
            <a:r>
              <a:rPr lang="zh-CN" altLang="en-US" sz="2000" dirty="0"/>
              <a:t>。</a:t>
            </a:r>
            <a:endParaRPr lang="en-CA" sz="2000" dirty="0"/>
          </a:p>
        </p:txBody>
      </p:sp>
      <p:sp>
        <p:nvSpPr>
          <p:cNvPr id="8" name="Rectangle 7">
            <a:extLst>
              <a:ext uri="{FF2B5EF4-FFF2-40B4-BE49-F238E27FC236}">
                <a16:creationId xmlns:a16="http://schemas.microsoft.com/office/drawing/2014/main" id="{D3961A29-7589-45C5-AEDC-3B4B5EBE8338}"/>
              </a:ext>
            </a:extLst>
          </p:cNvPr>
          <p:cNvSpPr/>
          <p:nvPr/>
        </p:nvSpPr>
        <p:spPr>
          <a:xfrm>
            <a:off x="268262" y="1245219"/>
            <a:ext cx="5253965" cy="523220"/>
          </a:xfrm>
          <a:prstGeom prst="rect">
            <a:avLst/>
          </a:prstGeom>
        </p:spPr>
        <p:txBody>
          <a:bodyPr wrap="square">
            <a:spAutoFit/>
          </a:bodyPr>
          <a:lstStyle/>
          <a:p>
            <a:r>
              <a:rPr lang="en-CA" sz="2800" b="1" dirty="0">
                <a:solidFill>
                  <a:srgbClr val="111111"/>
                </a:solidFill>
                <a:latin typeface="Roboto"/>
              </a:rPr>
              <a:t>Ce San Li  Ce Xia San Li </a:t>
            </a:r>
            <a:endParaRPr lang="en-CA" sz="2800" b="1" dirty="0"/>
          </a:p>
        </p:txBody>
      </p:sp>
    </p:spTree>
    <p:extLst>
      <p:ext uri="{BB962C8B-B14F-4D97-AF65-F5344CB8AC3E}">
        <p14:creationId xmlns:p14="http://schemas.microsoft.com/office/powerpoint/2010/main" val="31880138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45EA7-860F-41F3-AD8D-56DEB8B6DE02}"/>
              </a:ext>
            </a:extLst>
          </p:cNvPr>
          <p:cNvSpPr>
            <a:spLocks noGrp="1"/>
          </p:cNvSpPr>
          <p:nvPr>
            <p:ph type="title"/>
          </p:nvPr>
        </p:nvSpPr>
        <p:spPr>
          <a:xfrm>
            <a:off x="755852" y="5254193"/>
            <a:ext cx="11436148" cy="1254461"/>
          </a:xfrm>
        </p:spPr>
        <p:txBody>
          <a:bodyPr>
            <a:noAutofit/>
          </a:bodyPr>
          <a:lstStyle/>
          <a:p>
            <a:r>
              <a:rPr lang="zh-CN" altLang="en-US" sz="2000" dirty="0"/>
              <a:t>定位；</a:t>
            </a:r>
            <a:r>
              <a:rPr lang="zh-TW" altLang="en-US" sz="2000" dirty="0"/>
              <a:t>外踝骨尖直上三寸向前橫開一寸處。</a:t>
            </a:r>
            <a:r>
              <a:rPr lang="ko-KR" altLang="en-US" sz="2000" dirty="0"/>
              <a:t>直上二</a:t>
            </a:r>
            <a:r>
              <a:rPr lang="zh-CN" altLang="en-US" sz="2000" dirty="0"/>
              <a:t>四</a:t>
            </a:r>
            <a:r>
              <a:rPr lang="ko-KR" altLang="en-US" sz="2000" dirty="0"/>
              <a:t>寸。</a:t>
            </a:r>
            <a:br>
              <a:rPr lang="en-CA" altLang="zh-TW" sz="2000" dirty="0"/>
            </a:br>
            <a:r>
              <a:rPr lang="zh-CN" altLang="en-US" sz="2000" b="1" dirty="0"/>
              <a:t>主治；</a:t>
            </a:r>
            <a:r>
              <a:rPr lang="zh-TW" altLang="en-US" sz="2000" dirty="0"/>
              <a:t>甲狀腺腫大（心臟病引起）、眼球突出、扁桃腺炎、口歪眼斜（顏面神</a:t>
            </a:r>
            <a:r>
              <a:rPr lang="zh-TW" altLang="en-US" sz="2000" dirty="0">
                <a:solidFill>
                  <a:schemeClr val="tx1"/>
                </a:solidFill>
              </a:rPr>
              <a:t>經麻痺）、偏頭痛、肝</a:t>
            </a:r>
            <a:r>
              <a:rPr lang="zh-TW" altLang="en-US" sz="2000" dirty="0"/>
              <a:t>病、腦瘤、腦癌、腦膜炎。喉炎、脾腫大、脾臟炎、青春痘，以及各種良性、</a:t>
            </a:r>
            <a:r>
              <a:rPr lang="zh-TW" altLang="en-US" sz="2000" dirty="0">
                <a:solidFill>
                  <a:schemeClr val="tx1"/>
                </a:solidFill>
              </a:rPr>
              <a:t>惡性腫瘤之常用董氏要</a:t>
            </a:r>
            <a:r>
              <a:rPr lang="zh-TW" altLang="en-US" sz="2000" dirty="0"/>
              <a:t>穴之一</a:t>
            </a:r>
            <a:endParaRPr lang="en-CA" sz="2000" dirty="0"/>
          </a:p>
        </p:txBody>
      </p:sp>
      <p:grpSp>
        <p:nvGrpSpPr>
          <p:cNvPr id="3" name="Group 2">
            <a:extLst>
              <a:ext uri="{FF2B5EF4-FFF2-40B4-BE49-F238E27FC236}">
                <a16:creationId xmlns:a16="http://schemas.microsoft.com/office/drawing/2014/main" id="{846547A0-43A4-4052-8BB8-6D96F12E2F23}"/>
              </a:ext>
            </a:extLst>
          </p:cNvPr>
          <p:cNvGrpSpPr/>
          <p:nvPr/>
        </p:nvGrpSpPr>
        <p:grpSpPr>
          <a:xfrm>
            <a:off x="3422708" y="-3"/>
            <a:ext cx="8769292" cy="4228054"/>
            <a:chOff x="3422708" y="-3"/>
            <a:chExt cx="8769292" cy="4228054"/>
          </a:xfrm>
        </p:grpSpPr>
        <p:pic>
          <p:nvPicPr>
            <p:cNvPr id="15362" name="Picture 2" descr="http://www.tungs.net.cn/upload/lzt/1345608918.jpg">
              <a:extLst>
                <a:ext uri="{FF2B5EF4-FFF2-40B4-BE49-F238E27FC236}">
                  <a16:creationId xmlns:a16="http://schemas.microsoft.com/office/drawing/2014/main" id="{9C290559-D9C5-4783-BBC1-392C85F56E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9918" y="-3"/>
              <a:ext cx="2962082" cy="4228051"/>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www.tungs.net.cn/upload/lzt/1345608733.jpg">
              <a:extLst>
                <a:ext uri="{FF2B5EF4-FFF2-40B4-BE49-F238E27FC236}">
                  <a16:creationId xmlns:a16="http://schemas.microsoft.com/office/drawing/2014/main" id="{87C8EB18-C077-453F-85E2-89B6A755F9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2708" y="-3"/>
              <a:ext cx="2962083" cy="4228053"/>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ttp://www.tungs.net.cn/upload/lzt/1345608838.jpg">
              <a:extLst>
                <a:ext uri="{FF2B5EF4-FFF2-40B4-BE49-F238E27FC236}">
                  <a16:creationId xmlns:a16="http://schemas.microsoft.com/office/drawing/2014/main" id="{E9C336F6-AB4B-48BC-B081-98670F65C4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7836" y="0"/>
              <a:ext cx="2962082" cy="4228051"/>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960BDC70-8354-4524-8926-89FC9CCCD262}"/>
              </a:ext>
            </a:extLst>
          </p:cNvPr>
          <p:cNvSpPr/>
          <p:nvPr/>
        </p:nvSpPr>
        <p:spPr>
          <a:xfrm>
            <a:off x="268262" y="27860"/>
            <a:ext cx="2892138" cy="1015663"/>
          </a:xfrm>
          <a:prstGeom prst="rect">
            <a:avLst/>
          </a:prstGeom>
        </p:spPr>
        <p:txBody>
          <a:bodyPr wrap="none">
            <a:spAutoFit/>
          </a:bodyPr>
          <a:lstStyle/>
          <a:p>
            <a:r>
              <a:rPr lang="zh-CN" altLang="en-US" sz="6000" b="1" dirty="0">
                <a:solidFill>
                  <a:schemeClr val="tx2"/>
                </a:solidFill>
              </a:rPr>
              <a:t>三重</a:t>
            </a:r>
            <a:r>
              <a:rPr lang="en-CA" altLang="zh-CN" sz="6000" b="1" dirty="0">
                <a:solidFill>
                  <a:schemeClr val="tx2"/>
                </a:solidFill>
              </a:rPr>
              <a:t>123</a:t>
            </a:r>
            <a:endParaRPr lang="en-CA" sz="6000" b="1" dirty="0">
              <a:solidFill>
                <a:schemeClr val="tx2"/>
              </a:solidFill>
            </a:endParaRPr>
          </a:p>
        </p:txBody>
      </p:sp>
      <p:sp>
        <p:nvSpPr>
          <p:cNvPr id="8" name="Title 1">
            <a:extLst>
              <a:ext uri="{FF2B5EF4-FFF2-40B4-BE49-F238E27FC236}">
                <a16:creationId xmlns:a16="http://schemas.microsoft.com/office/drawing/2014/main" id="{23FD4A6E-449A-49D0-A55B-00568A306487}"/>
              </a:ext>
            </a:extLst>
          </p:cNvPr>
          <p:cNvSpPr txBox="1">
            <a:spLocks/>
          </p:cNvSpPr>
          <p:nvPr/>
        </p:nvSpPr>
        <p:spPr>
          <a:xfrm>
            <a:off x="755852" y="4229445"/>
            <a:ext cx="11436147" cy="10238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altLang="zh-CN" sz="2000" b="1" dirty="0"/>
              <a:t>Major functions </a:t>
            </a:r>
            <a:r>
              <a:rPr lang="zh-CN" altLang="en-US" sz="2000" b="1" dirty="0"/>
              <a:t>；</a:t>
            </a:r>
            <a:r>
              <a:rPr lang="en-CA" sz="2000" dirty="0"/>
              <a:t> Goiter </a:t>
            </a:r>
            <a:r>
              <a:rPr lang="zh-TW" altLang="en-US" sz="2000" dirty="0"/>
              <a:t>（</a:t>
            </a:r>
            <a:r>
              <a:rPr lang="en-CA" sz="2000" dirty="0"/>
              <a:t> Heart disease </a:t>
            </a:r>
            <a:r>
              <a:rPr lang="zh-TW" altLang="en-US" sz="2000" dirty="0"/>
              <a:t>）、</a:t>
            </a:r>
            <a:r>
              <a:rPr lang="en-CA" altLang="zh-TW" sz="2000" dirty="0"/>
              <a:t> Proptosis </a:t>
            </a:r>
            <a:r>
              <a:rPr lang="zh-TW" altLang="en-US" sz="2000" dirty="0"/>
              <a:t>、</a:t>
            </a:r>
            <a:r>
              <a:rPr lang="en-CA" altLang="zh-TW" sz="2000" dirty="0"/>
              <a:t> tonsillitis </a:t>
            </a:r>
            <a:r>
              <a:rPr lang="zh-TW" altLang="en-US" sz="2000" dirty="0"/>
              <a:t>、</a:t>
            </a:r>
            <a:r>
              <a:rPr lang="en-CA" altLang="zh-TW" sz="2000" dirty="0"/>
              <a:t> Bell’s palsy </a:t>
            </a:r>
            <a:r>
              <a:rPr lang="zh-TW" altLang="en-US" sz="2000" dirty="0"/>
              <a:t>（顏面神經麻痺）、</a:t>
            </a:r>
            <a:r>
              <a:rPr lang="en-CA" altLang="zh-TW" sz="2000" dirty="0"/>
              <a:t> Migraine </a:t>
            </a:r>
            <a:r>
              <a:rPr lang="zh-TW" altLang="en-US" sz="2000" dirty="0"/>
              <a:t>、</a:t>
            </a:r>
            <a:r>
              <a:rPr lang="en-CA" altLang="zh-TW" sz="2000" dirty="0"/>
              <a:t> Hepatopathy </a:t>
            </a:r>
            <a:r>
              <a:rPr lang="zh-TW" altLang="en-US" sz="2000" dirty="0"/>
              <a:t>、</a:t>
            </a:r>
            <a:r>
              <a:rPr lang="en-CA" altLang="zh-TW" sz="2000" dirty="0"/>
              <a:t> Brain tumors </a:t>
            </a:r>
            <a:r>
              <a:rPr lang="zh-TW" altLang="en-US" sz="2000" dirty="0"/>
              <a:t>、</a:t>
            </a:r>
            <a:r>
              <a:rPr lang="en-CA" sz="2000" dirty="0"/>
              <a:t> Brain cancer </a:t>
            </a:r>
            <a:r>
              <a:rPr lang="zh-TW" altLang="en-US" sz="2000" dirty="0"/>
              <a:t>、</a:t>
            </a:r>
            <a:r>
              <a:rPr lang="en-CA" altLang="zh-TW" sz="2000" dirty="0"/>
              <a:t> </a:t>
            </a:r>
            <a:r>
              <a:rPr lang="en-CA" altLang="zh-TW" sz="2000" dirty="0" err="1"/>
              <a:t>Eeningitis</a:t>
            </a:r>
            <a:r>
              <a:rPr lang="en-CA" altLang="zh-TW" sz="2000" dirty="0"/>
              <a:t> </a:t>
            </a:r>
            <a:r>
              <a:rPr lang="zh-TW" altLang="en-US" sz="2000" dirty="0"/>
              <a:t>。</a:t>
            </a:r>
            <a:r>
              <a:rPr lang="en-CA" altLang="zh-TW" sz="2000" dirty="0"/>
              <a:t> Laryngitis </a:t>
            </a:r>
            <a:r>
              <a:rPr lang="zh-TW" altLang="en-US" sz="2000" dirty="0"/>
              <a:t>、</a:t>
            </a:r>
            <a:r>
              <a:rPr lang="en-CA" sz="2000" dirty="0"/>
              <a:t> Splenomegaly  </a:t>
            </a:r>
            <a:r>
              <a:rPr lang="zh-TW" altLang="en-US" sz="2000" dirty="0"/>
              <a:t>、</a:t>
            </a:r>
            <a:r>
              <a:rPr lang="en-CA" sz="2000" dirty="0"/>
              <a:t> Spleen inflammation  </a:t>
            </a:r>
            <a:r>
              <a:rPr lang="zh-TW" altLang="en-US" sz="2000" dirty="0"/>
              <a:t>、</a:t>
            </a:r>
            <a:r>
              <a:rPr lang="en-CA" altLang="zh-TW" sz="2000" dirty="0"/>
              <a:t> Acne and</a:t>
            </a:r>
            <a:r>
              <a:rPr lang="zh-TW" altLang="en-US" sz="2000" dirty="0"/>
              <a:t> </a:t>
            </a:r>
            <a:r>
              <a:rPr lang="en-CA" sz="2000" dirty="0"/>
              <a:t>variety of Benign and malignant Tumor </a:t>
            </a:r>
          </a:p>
        </p:txBody>
      </p:sp>
      <p:sp>
        <p:nvSpPr>
          <p:cNvPr id="9" name="Rectangle 8">
            <a:extLst>
              <a:ext uri="{FF2B5EF4-FFF2-40B4-BE49-F238E27FC236}">
                <a16:creationId xmlns:a16="http://schemas.microsoft.com/office/drawing/2014/main" id="{9AE546D8-A988-4D9E-A40E-6274D9503707}"/>
              </a:ext>
            </a:extLst>
          </p:cNvPr>
          <p:cNvSpPr/>
          <p:nvPr/>
        </p:nvSpPr>
        <p:spPr>
          <a:xfrm>
            <a:off x="268263" y="1245219"/>
            <a:ext cx="3154446" cy="523220"/>
          </a:xfrm>
          <a:prstGeom prst="rect">
            <a:avLst/>
          </a:prstGeom>
        </p:spPr>
        <p:txBody>
          <a:bodyPr wrap="square">
            <a:spAutoFit/>
          </a:bodyPr>
          <a:lstStyle/>
          <a:p>
            <a:r>
              <a:rPr lang="en-CA" sz="2800" b="1" dirty="0">
                <a:solidFill>
                  <a:srgbClr val="111111"/>
                </a:solidFill>
                <a:latin typeface="Roboto"/>
              </a:rPr>
              <a:t>San Zhong 123</a:t>
            </a:r>
            <a:endParaRPr lang="en-CA" sz="2800" b="1" dirty="0"/>
          </a:p>
        </p:txBody>
      </p:sp>
    </p:spTree>
    <p:extLst>
      <p:ext uri="{BB962C8B-B14F-4D97-AF65-F5344CB8AC3E}">
        <p14:creationId xmlns:p14="http://schemas.microsoft.com/office/powerpoint/2010/main" val="12077327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www.tungs.net.cn/upload/lzt/1229005496.jpg">
            <a:extLst>
              <a:ext uri="{FF2B5EF4-FFF2-40B4-BE49-F238E27FC236}">
                <a16:creationId xmlns:a16="http://schemas.microsoft.com/office/drawing/2014/main" id="{87DB2341-2B26-40D2-89B8-E0FD844181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84024" y="15880"/>
            <a:ext cx="3233173" cy="41569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0A9C26E-CE0D-4FF6-9F1D-03A62AC0C452}"/>
              </a:ext>
            </a:extLst>
          </p:cNvPr>
          <p:cNvSpPr>
            <a:spLocks noGrp="1"/>
          </p:cNvSpPr>
          <p:nvPr>
            <p:ph type="title"/>
          </p:nvPr>
        </p:nvSpPr>
        <p:spPr>
          <a:xfrm>
            <a:off x="466145" y="5257061"/>
            <a:ext cx="11651052" cy="1296998"/>
          </a:xfrm>
        </p:spPr>
        <p:txBody>
          <a:bodyPr>
            <a:normAutofit fontScale="90000"/>
          </a:bodyPr>
          <a:lstStyle/>
          <a:p>
            <a:r>
              <a:rPr lang="zh-CN" altLang="en-US" sz="2000" b="1" dirty="0"/>
              <a:t>定位；明黃在大腿內側之正中央。天黃在明黃上三寸。其黃在明黃穴直下三寸。</a:t>
            </a:r>
            <a:br>
              <a:rPr lang="zh-CN" altLang="zh-TW" sz="2000" b="1" dirty="0"/>
            </a:br>
            <a:r>
              <a:rPr lang="zh-CN" altLang="en-US" sz="2000" b="1" dirty="0"/>
              <a:t>主治；肝硬化、肝炎、脊椎骨膜炎、肝機能不夠引起之疲勞、腰酸、眼昏、眼痛、肝痛、</a:t>
            </a:r>
            <a:r>
              <a:rPr lang="zh-CN" altLang="en-US" sz="2000" b="1" dirty="0">
                <a:solidFill>
                  <a:schemeClr val="tx1"/>
                </a:solidFill>
              </a:rPr>
              <a:t>消化不良、白血球症。另</a:t>
            </a:r>
            <a:r>
              <a:rPr lang="zh-CN" altLang="en-US" sz="2000" b="1" dirty="0"/>
              <a:t>外，其黃穴；黃疸病之要穴之一。婦科病之主要配穴，月經週期不順所引起之諸症。</a:t>
            </a:r>
            <a:br>
              <a:rPr lang="zh-CN" altLang="en-US" sz="2000" b="1" dirty="0"/>
            </a:br>
            <a:endParaRPr lang="en-CA" sz="2000" dirty="0"/>
          </a:p>
        </p:txBody>
      </p:sp>
      <p:sp>
        <p:nvSpPr>
          <p:cNvPr id="5" name="Rectangle 4">
            <a:extLst>
              <a:ext uri="{FF2B5EF4-FFF2-40B4-BE49-F238E27FC236}">
                <a16:creationId xmlns:a16="http://schemas.microsoft.com/office/drawing/2014/main" id="{E3C026E2-030C-488B-AF39-5268A55CF08D}"/>
              </a:ext>
            </a:extLst>
          </p:cNvPr>
          <p:cNvSpPr/>
          <p:nvPr/>
        </p:nvSpPr>
        <p:spPr>
          <a:xfrm>
            <a:off x="268262" y="27860"/>
            <a:ext cx="2492990" cy="1015663"/>
          </a:xfrm>
          <a:prstGeom prst="rect">
            <a:avLst/>
          </a:prstGeom>
        </p:spPr>
        <p:txBody>
          <a:bodyPr wrap="none">
            <a:spAutoFit/>
          </a:bodyPr>
          <a:lstStyle/>
          <a:p>
            <a:r>
              <a:rPr lang="zh-CN" altLang="en-US" sz="6000" b="1" dirty="0">
                <a:solidFill>
                  <a:schemeClr val="tx2"/>
                </a:solidFill>
              </a:rPr>
              <a:t>上三黄</a:t>
            </a:r>
            <a:endParaRPr lang="en-CA" sz="6000" b="1" dirty="0">
              <a:solidFill>
                <a:schemeClr val="tx2"/>
              </a:solidFill>
            </a:endParaRPr>
          </a:p>
        </p:txBody>
      </p:sp>
      <p:sp>
        <p:nvSpPr>
          <p:cNvPr id="6" name="Title 1">
            <a:extLst>
              <a:ext uri="{FF2B5EF4-FFF2-40B4-BE49-F238E27FC236}">
                <a16:creationId xmlns:a16="http://schemas.microsoft.com/office/drawing/2014/main" id="{74FBB228-1DDE-4E1C-8537-0DBB6B16D007}"/>
              </a:ext>
            </a:extLst>
          </p:cNvPr>
          <p:cNvSpPr txBox="1">
            <a:spLocks/>
          </p:cNvSpPr>
          <p:nvPr/>
        </p:nvSpPr>
        <p:spPr>
          <a:xfrm>
            <a:off x="466145" y="3971630"/>
            <a:ext cx="11725855" cy="12969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altLang="zh-CN" sz="2000" b="1" dirty="0"/>
              <a:t>Major functions </a:t>
            </a:r>
            <a:r>
              <a:rPr lang="zh-CN" altLang="en-US" sz="2000" b="1" dirty="0"/>
              <a:t>；</a:t>
            </a:r>
            <a:r>
              <a:rPr lang="en-CA" altLang="zh-CN" sz="2000" b="1" dirty="0"/>
              <a:t> Hepatocirrhosis </a:t>
            </a:r>
            <a:r>
              <a:rPr lang="zh-CN" altLang="en-US" sz="2000" b="1" dirty="0"/>
              <a:t>、</a:t>
            </a:r>
            <a:r>
              <a:rPr lang="en-CA" altLang="zh-CN" sz="2000" b="1" dirty="0"/>
              <a:t> Hepatitis </a:t>
            </a:r>
            <a:r>
              <a:rPr lang="zh-CN" altLang="en-US" sz="2000" b="1" dirty="0"/>
              <a:t>、</a:t>
            </a:r>
            <a:r>
              <a:rPr lang="en-CA" sz="2000" dirty="0"/>
              <a:t> Vertebral periostitis </a:t>
            </a:r>
            <a:r>
              <a:rPr lang="zh-CN" altLang="en-US" sz="2000" b="1" dirty="0"/>
              <a:t>、</a:t>
            </a:r>
            <a:r>
              <a:rPr lang="en-CA" sz="2000" dirty="0"/>
              <a:t> Fatigue due to inadequate liver function </a:t>
            </a:r>
            <a:r>
              <a:rPr lang="zh-CN" altLang="en-US" sz="2000" b="1" dirty="0"/>
              <a:t>、</a:t>
            </a:r>
            <a:r>
              <a:rPr lang="en-CA" altLang="zh-CN" sz="2000" b="1" dirty="0"/>
              <a:t> Soreness of waist </a:t>
            </a:r>
            <a:r>
              <a:rPr lang="zh-CN" altLang="en-US" sz="2000" b="1" dirty="0"/>
              <a:t>、</a:t>
            </a:r>
            <a:r>
              <a:rPr lang="en-CA" altLang="zh-CN" sz="2000" b="1" dirty="0"/>
              <a:t> </a:t>
            </a:r>
            <a:r>
              <a:rPr lang="en-CA" altLang="zh-CN" sz="2000" b="1" dirty="0" err="1"/>
              <a:t>Blysopia</a:t>
            </a:r>
            <a:r>
              <a:rPr lang="en-CA" altLang="zh-CN" sz="2000" b="1" dirty="0"/>
              <a:t> </a:t>
            </a:r>
            <a:r>
              <a:rPr lang="zh-CN" altLang="en-US" sz="2000" b="1" dirty="0"/>
              <a:t>、</a:t>
            </a:r>
            <a:r>
              <a:rPr lang="en-CA" altLang="zh-CN" sz="2000" b="1" dirty="0"/>
              <a:t> Ophthalmodynia </a:t>
            </a:r>
            <a:r>
              <a:rPr lang="zh-CN" altLang="en-US" sz="2000" b="1" dirty="0"/>
              <a:t>、</a:t>
            </a:r>
            <a:r>
              <a:rPr lang="en-CA" altLang="zh-CN" sz="2000" b="1" dirty="0"/>
              <a:t> </a:t>
            </a:r>
            <a:r>
              <a:rPr lang="en-CA" altLang="zh-CN" sz="2000" b="1" dirty="0" err="1"/>
              <a:t>Hepatalgia</a:t>
            </a:r>
            <a:r>
              <a:rPr lang="en-CA" altLang="zh-CN" sz="2000" b="1" dirty="0"/>
              <a:t> </a:t>
            </a:r>
            <a:r>
              <a:rPr lang="zh-CN" altLang="en-US" sz="2000" b="1" dirty="0"/>
              <a:t>、</a:t>
            </a:r>
            <a:r>
              <a:rPr lang="en-CA" altLang="zh-CN" sz="2000" b="1" dirty="0"/>
              <a:t> Indigestion </a:t>
            </a:r>
            <a:r>
              <a:rPr lang="zh-CN" altLang="en-US" sz="2000" b="1" dirty="0"/>
              <a:t>、</a:t>
            </a:r>
            <a:r>
              <a:rPr lang="en-CA" sz="2000" dirty="0"/>
              <a:t> Leukocyte disease </a:t>
            </a:r>
            <a:r>
              <a:rPr lang="zh-CN" altLang="en-US" sz="2000" b="1" dirty="0"/>
              <a:t>。</a:t>
            </a:r>
            <a:r>
              <a:rPr lang="en-CA" altLang="zh-CN" sz="2000" b="1" dirty="0"/>
              <a:t> In addition </a:t>
            </a:r>
            <a:r>
              <a:rPr lang="zh-CN" altLang="en-US" sz="2000" b="1" dirty="0"/>
              <a:t>，其黃穴；</a:t>
            </a:r>
            <a:r>
              <a:rPr lang="en-CA" sz="2000" dirty="0"/>
              <a:t> Main acupoint for </a:t>
            </a:r>
            <a:r>
              <a:rPr lang="en-CA" altLang="zh-CN" sz="2000" b="1" dirty="0"/>
              <a:t>Jaundice. </a:t>
            </a:r>
            <a:r>
              <a:rPr lang="en-CA" sz="2000" dirty="0"/>
              <a:t>Main acupoint for Gynecologic disease caused by m</a:t>
            </a:r>
            <a:r>
              <a:rPr lang="en-CA" altLang="zh-TW" sz="2000" dirty="0"/>
              <a:t>enstrual disorder </a:t>
            </a:r>
            <a:r>
              <a:rPr lang="zh-CN" altLang="en-US" sz="2000" b="1" dirty="0"/>
              <a:t>。</a:t>
            </a:r>
            <a:br>
              <a:rPr lang="zh-CN" altLang="en-US" sz="2000" b="1" dirty="0"/>
            </a:br>
            <a:endParaRPr lang="en-CA" sz="2000" dirty="0"/>
          </a:p>
        </p:txBody>
      </p:sp>
      <p:sp>
        <p:nvSpPr>
          <p:cNvPr id="7" name="Rectangle 6">
            <a:extLst>
              <a:ext uri="{FF2B5EF4-FFF2-40B4-BE49-F238E27FC236}">
                <a16:creationId xmlns:a16="http://schemas.microsoft.com/office/drawing/2014/main" id="{2466121A-DE59-4909-B3FD-F81A860A879A}"/>
              </a:ext>
            </a:extLst>
          </p:cNvPr>
          <p:cNvSpPr/>
          <p:nvPr/>
        </p:nvSpPr>
        <p:spPr>
          <a:xfrm>
            <a:off x="268262" y="1245219"/>
            <a:ext cx="5253965" cy="523220"/>
          </a:xfrm>
          <a:prstGeom prst="rect">
            <a:avLst/>
          </a:prstGeom>
        </p:spPr>
        <p:txBody>
          <a:bodyPr wrap="square">
            <a:spAutoFit/>
          </a:bodyPr>
          <a:lstStyle/>
          <a:p>
            <a:r>
              <a:rPr lang="en-CA" sz="2800" b="1" dirty="0">
                <a:solidFill>
                  <a:srgbClr val="111111"/>
                </a:solidFill>
                <a:latin typeface="Roboto"/>
              </a:rPr>
              <a:t>Shang 123 Huang</a:t>
            </a:r>
            <a:endParaRPr lang="en-CA" sz="2800" b="1" dirty="0"/>
          </a:p>
        </p:txBody>
      </p:sp>
    </p:spTree>
    <p:extLst>
      <p:ext uri="{BB962C8B-B14F-4D97-AF65-F5344CB8AC3E}">
        <p14:creationId xmlns:p14="http://schemas.microsoft.com/office/powerpoint/2010/main" val="1420407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fficeArt object" descr="C:\Users\108kj\AppData\Local\Microsoft\Windows\INetCache\Content.Word\logo.png">
            <a:extLst>
              <a:ext uri="{FF2B5EF4-FFF2-40B4-BE49-F238E27FC236}">
                <a16:creationId xmlns:a16="http://schemas.microsoft.com/office/drawing/2014/main" id="{21559C68-497E-45AA-B101-136288837886}"/>
              </a:ext>
            </a:extLst>
          </p:cNvPr>
          <p:cNvPicPr/>
          <p:nvPr/>
        </p:nvPicPr>
        <p:blipFill>
          <a:blip r:embed="rId3">
            <a:extLst/>
          </a:blip>
          <a:stretch>
            <a:fillRect/>
          </a:stretch>
        </p:blipFill>
        <p:spPr>
          <a:xfrm>
            <a:off x="964734" y="427840"/>
            <a:ext cx="3942826" cy="1098957"/>
          </a:xfrm>
          <a:prstGeom prst="rect">
            <a:avLst/>
          </a:prstGeom>
          <a:ln w="127000" cap="sq">
            <a:solidFill>
              <a:srgbClr val="C2D2EC"/>
            </a:solidFill>
            <a:prstDash val="solid"/>
            <a:miter lim="800000"/>
          </a:ln>
          <a:effectLst>
            <a:outerShdw blurRad="63500" dist="50800" dir="2700000" rotWithShape="0">
              <a:srgbClr val="000000">
                <a:alpha val="40000"/>
              </a:srgbClr>
            </a:outerShdw>
          </a:effectLst>
        </p:spPr>
      </p:pic>
      <p:sp>
        <p:nvSpPr>
          <p:cNvPr id="7" name="Content Placeholder 6">
            <a:extLst>
              <a:ext uri="{FF2B5EF4-FFF2-40B4-BE49-F238E27FC236}">
                <a16:creationId xmlns:a16="http://schemas.microsoft.com/office/drawing/2014/main" id="{9565B8AC-BD71-4583-804D-518C9BE4A0BF}"/>
              </a:ext>
            </a:extLst>
          </p:cNvPr>
          <p:cNvSpPr>
            <a:spLocks noGrp="1"/>
          </p:cNvSpPr>
          <p:nvPr>
            <p:ph idx="1"/>
          </p:nvPr>
        </p:nvSpPr>
        <p:spPr>
          <a:xfrm>
            <a:off x="838201" y="1959850"/>
            <a:ext cx="10515600" cy="3705844"/>
          </a:xfrm>
        </p:spPr>
        <p:txBody>
          <a:bodyPr>
            <a:normAutofit fontScale="92500" lnSpcReduction="10000"/>
          </a:bodyPr>
          <a:lstStyle/>
          <a:p>
            <a:r>
              <a:rPr lang="en-US" sz="2000" b="1" dirty="0">
                <a:latin typeface="돋움" panose="020B0600000101010101" pitchFamily="50" charset="-127"/>
                <a:ea typeface="돋움" panose="020B0600000101010101" pitchFamily="50" charset="-127"/>
              </a:rPr>
              <a:t>Earned a bachelor’s degree in Chinese Ancient Philosophy / Chinese Literature at  Korea </a:t>
            </a:r>
            <a:r>
              <a:rPr lang="en-US" sz="2000" b="1" dirty="0" err="1">
                <a:latin typeface="돋움" panose="020B0600000101010101" pitchFamily="50" charset="-127"/>
                <a:ea typeface="돋움" panose="020B0600000101010101" pitchFamily="50" charset="-127"/>
              </a:rPr>
              <a:t>Konkuk</a:t>
            </a:r>
            <a:r>
              <a:rPr lang="en-US" sz="2000" b="1" dirty="0">
                <a:latin typeface="돋움" panose="020B0600000101010101" pitchFamily="50" charset="-127"/>
                <a:ea typeface="돋움" panose="020B0600000101010101" pitchFamily="50" charset="-127"/>
              </a:rPr>
              <a:t> University </a:t>
            </a:r>
          </a:p>
          <a:p>
            <a:r>
              <a:rPr lang="en-US" sz="2000" b="1" dirty="0">
                <a:latin typeface="돋움" panose="020B0600000101010101" pitchFamily="50" charset="-127"/>
                <a:ea typeface="돋움" panose="020B0600000101010101" pitchFamily="50" charset="-127"/>
              </a:rPr>
              <a:t>Attended a Master’s course in Chinese Ancient Philosophy from Chinese Culture University in Taiwan </a:t>
            </a:r>
          </a:p>
          <a:p>
            <a:r>
              <a:rPr lang="en-CA" dirty="0"/>
              <a:t>Attended a Nutrition &amp; Diet Therapy Aromatherapy course from Akademie </a:t>
            </a:r>
            <a:r>
              <a:rPr lang="en-CA" dirty="0" err="1"/>
              <a:t>Gesundes</a:t>
            </a:r>
            <a:r>
              <a:rPr lang="en-CA" dirty="0"/>
              <a:t> </a:t>
            </a:r>
            <a:r>
              <a:rPr lang="en-CA" dirty="0" err="1"/>
              <a:t>Lebenin</a:t>
            </a:r>
            <a:r>
              <a:rPr lang="en-CA" dirty="0"/>
              <a:t> Germany</a:t>
            </a:r>
            <a:endParaRPr lang="en-US" sz="2000" b="1" dirty="0">
              <a:latin typeface="돋움" panose="020B0600000101010101" pitchFamily="50" charset="-127"/>
              <a:ea typeface="돋움" panose="020B0600000101010101" pitchFamily="50" charset="-127"/>
            </a:endParaRPr>
          </a:p>
          <a:p>
            <a:r>
              <a:rPr lang="en-US" sz="2000" b="1" dirty="0">
                <a:latin typeface="돋움" panose="020B0600000101010101" pitchFamily="50" charset="-127"/>
                <a:ea typeface="돋움" panose="020B0600000101010101" pitchFamily="50" charset="-127"/>
              </a:rPr>
              <a:t>Graduated from Shanghai University of Traditional Chinese Medicine</a:t>
            </a:r>
          </a:p>
          <a:p>
            <a:r>
              <a:rPr lang="en-US" sz="2000" b="1" dirty="0">
                <a:latin typeface="돋움" panose="020B0600000101010101" pitchFamily="50" charset="-127"/>
                <a:ea typeface="돋움" panose="020B0600000101010101" pitchFamily="50" charset="-127"/>
              </a:rPr>
              <a:t>Worked at </a:t>
            </a:r>
            <a:r>
              <a:rPr lang="en-US" sz="2000" b="1" dirty="0" err="1">
                <a:latin typeface="돋움" panose="020B0600000101010101" pitchFamily="50" charset="-127"/>
                <a:ea typeface="돋움" panose="020B0600000101010101" pitchFamily="50" charset="-127"/>
              </a:rPr>
              <a:t>Longhua</a:t>
            </a:r>
            <a:r>
              <a:rPr lang="en-US" sz="2000" b="1" dirty="0">
                <a:latin typeface="돋움" panose="020B0600000101010101" pitchFamily="50" charset="-127"/>
                <a:ea typeface="돋움" panose="020B0600000101010101" pitchFamily="50" charset="-127"/>
              </a:rPr>
              <a:t> Hospital in Shanghai, China </a:t>
            </a:r>
          </a:p>
          <a:p>
            <a:r>
              <a:rPr lang="en-US" sz="2000" b="1" dirty="0">
                <a:latin typeface="돋움" panose="020B0600000101010101" pitchFamily="50" charset="-127"/>
                <a:ea typeface="돋움" panose="020B0600000101010101" pitchFamily="50" charset="-127"/>
              </a:rPr>
              <a:t>Obtained </a:t>
            </a:r>
            <a:r>
              <a:rPr lang="en-US" sz="2000" b="1" dirty="0" err="1">
                <a:latin typeface="돋움" panose="020B0600000101010101" pitchFamily="50" charset="-127"/>
                <a:ea typeface="돋움" panose="020B0600000101010101" pitchFamily="50" charset="-127"/>
              </a:rPr>
              <a:t>Tuina</a:t>
            </a:r>
            <a:r>
              <a:rPr lang="en-US" sz="2000" b="1" dirty="0">
                <a:latin typeface="돋움" panose="020B0600000101010101" pitchFamily="50" charset="-127"/>
                <a:ea typeface="돋움" panose="020B0600000101010101" pitchFamily="50" charset="-127"/>
              </a:rPr>
              <a:t> therapist certification </a:t>
            </a:r>
          </a:p>
          <a:p>
            <a:r>
              <a:rPr lang="en-US" sz="2000" b="1" dirty="0">
                <a:latin typeface="돋움" panose="020B0600000101010101" pitchFamily="50" charset="-127"/>
                <a:ea typeface="돋움" panose="020B0600000101010101" pitchFamily="50" charset="-127"/>
              </a:rPr>
              <a:t>Obtained Chinese doctor certification </a:t>
            </a:r>
          </a:p>
          <a:p>
            <a:r>
              <a:rPr lang="en-US" sz="2000" b="1" dirty="0">
                <a:latin typeface="돋움" panose="020B0600000101010101" pitchFamily="50" charset="-127"/>
                <a:ea typeface="돋움" panose="020B0600000101010101" pitchFamily="50" charset="-127"/>
              </a:rPr>
              <a:t>Obtained Chinese Practicing doctor certification </a:t>
            </a:r>
            <a:endParaRPr lang="en-CA" sz="2000" b="1" dirty="0">
              <a:latin typeface="돋움" panose="020B0600000101010101" pitchFamily="50" charset="-127"/>
              <a:ea typeface="돋움" panose="020B0600000101010101" pitchFamily="50" charset="-127"/>
            </a:endParaRPr>
          </a:p>
          <a:p>
            <a:endParaRPr lang="en-CA" sz="2000" b="1" dirty="0">
              <a:latin typeface="돋움" panose="020B0600000101010101" pitchFamily="50" charset="-127"/>
              <a:ea typeface="돋움" panose="020B0600000101010101" pitchFamily="50" charset="-127"/>
            </a:endParaRPr>
          </a:p>
        </p:txBody>
      </p:sp>
      <p:sp>
        <p:nvSpPr>
          <p:cNvPr id="9" name="Rectangle 8">
            <a:extLst>
              <a:ext uri="{FF2B5EF4-FFF2-40B4-BE49-F238E27FC236}">
                <a16:creationId xmlns:a16="http://schemas.microsoft.com/office/drawing/2014/main" id="{41B5F9A9-BAE7-4F1A-84BA-2C4538B0B9F7}"/>
              </a:ext>
            </a:extLst>
          </p:cNvPr>
          <p:cNvSpPr/>
          <p:nvPr/>
        </p:nvSpPr>
        <p:spPr>
          <a:xfrm>
            <a:off x="5738071" y="977318"/>
            <a:ext cx="5615730" cy="670440"/>
          </a:xfrm>
          <a:prstGeom prst="rect">
            <a:avLst/>
          </a:prstGeom>
        </p:spPr>
        <p:txBody>
          <a:bodyPr wrap="square">
            <a:spAutoFit/>
          </a:bodyPr>
          <a:lstStyle/>
          <a:p>
            <a:pPr>
              <a:lnSpc>
                <a:spcPct val="107000"/>
              </a:lnSpc>
              <a:spcAft>
                <a:spcPts val="0"/>
              </a:spcAft>
            </a:pPr>
            <a:r>
              <a:rPr lang="ko-KR" altLang="en-US" sz="1400" dirty="0">
                <a:solidFill>
                  <a:srgbClr val="000000"/>
                </a:solidFill>
                <a:uFill>
                  <a:solidFill>
                    <a:srgbClr val="000000"/>
                  </a:solidFill>
                </a:uFill>
                <a:latin typeface="Calibri" panose="020F0502020204030204" pitchFamily="34" charset="0"/>
                <a:ea typeface="Times New Roman" panose="02020603050405020304" pitchFamily="18" charset="0"/>
                <a:cs typeface="Calibri" panose="020F0502020204030204" pitchFamily="34" charset="0"/>
              </a:rPr>
              <a:t>                                                                                      </a:t>
            </a:r>
            <a:r>
              <a:rPr lang="es-ES_tradnl" b="1" dirty="0">
                <a:solidFill>
                  <a:srgbClr val="000000"/>
                </a:solidFill>
                <a:uFill>
                  <a:solidFill>
                    <a:srgbClr val="000000"/>
                  </a:solidFill>
                </a:uFill>
                <a:latin typeface="Times New Roman" panose="02020603050405020304" pitchFamily="18" charset="0"/>
                <a:ea typeface="Calibri" panose="020F0502020204030204" pitchFamily="34" charset="0"/>
                <a:cs typeface="Calibri" panose="020F0502020204030204" pitchFamily="34" charset="0"/>
              </a:rPr>
              <a:t>Dr. J</a:t>
            </a:r>
            <a:r>
              <a:rPr lang="en-US" altLang="zh-CN" b="1" dirty="0" err="1">
                <a:solidFill>
                  <a:srgbClr val="000000"/>
                </a:solidFill>
                <a:uFill>
                  <a:solidFill>
                    <a:srgbClr val="000000"/>
                  </a:solidFill>
                </a:uFill>
                <a:latin typeface="Times New Roman" panose="02020603050405020304" pitchFamily="18" charset="0"/>
                <a:ea typeface="Calibri" panose="020F0502020204030204" pitchFamily="34" charset="0"/>
                <a:cs typeface="Calibri" panose="020F0502020204030204" pitchFamily="34" charset="0"/>
              </a:rPr>
              <a:t>inman</a:t>
            </a:r>
            <a:r>
              <a:rPr lang="es-ES_tradnl" b="1" dirty="0">
                <a:solidFill>
                  <a:srgbClr val="000000"/>
                </a:solidFill>
                <a:uFill>
                  <a:solidFill>
                    <a:srgbClr val="000000"/>
                  </a:solidFill>
                </a:uFill>
                <a:latin typeface="Times New Roman" panose="02020603050405020304" pitchFamily="18" charset="0"/>
                <a:ea typeface="Calibri" panose="020F0502020204030204" pitchFamily="34" charset="0"/>
                <a:cs typeface="Calibri" panose="020F0502020204030204" pitchFamily="34" charset="0"/>
              </a:rPr>
              <a:t> Kim</a:t>
            </a:r>
            <a:endParaRPr lang="en-CA" sz="1400" dirty="0">
              <a:solidFill>
                <a:srgbClr val="000000"/>
              </a:solidFill>
              <a:uFill>
                <a:solidFill>
                  <a:srgbClr val="000000"/>
                </a:solidFill>
              </a:uFill>
              <a:latin typeface="Calibri" panose="020F0502020204030204" pitchFamily="34" charset="0"/>
              <a:ea typeface="Calibri" panose="020F0502020204030204" pitchFamily="34" charset="0"/>
            </a:endParaRPr>
          </a:p>
          <a:p>
            <a:pPr>
              <a:lnSpc>
                <a:spcPct val="107000"/>
              </a:lnSpc>
              <a:spcAft>
                <a:spcPts val="0"/>
              </a:spcAft>
            </a:pPr>
            <a:r>
              <a:rPr lang="ko-KR" altLang="en-US" dirty="0">
                <a:solidFill>
                  <a:srgbClr val="000000"/>
                </a:solidFill>
                <a:uFill>
                  <a:solidFill>
                    <a:srgbClr val="000000"/>
                  </a:solidFill>
                </a:uFill>
                <a:latin typeface="Calibri" panose="020F0502020204030204" pitchFamily="34" charset="0"/>
                <a:ea typeface="Times New Roman" panose="02020603050405020304" pitchFamily="18" charset="0"/>
                <a:cs typeface="Calibri" panose="020F0502020204030204" pitchFamily="34" charset="0"/>
              </a:rPr>
              <a:t>      </a:t>
            </a:r>
            <a:r>
              <a:rPr lang="en-US" dirty="0">
                <a:solidFill>
                  <a:srgbClr val="000000"/>
                </a:solidFill>
                <a:uFill>
                  <a:solidFill>
                    <a:srgbClr val="000000"/>
                  </a:solidFill>
                </a:uFill>
                <a:latin typeface="Times New Roman" panose="02020603050405020304" pitchFamily="18" charset="0"/>
                <a:ea typeface="Calibri" panose="020F0502020204030204" pitchFamily="34" charset="0"/>
                <a:cs typeface="Calibri" panose="020F0502020204030204" pitchFamily="34" charset="0"/>
              </a:rPr>
              <a:t>Dr. of Traditional Chinese </a:t>
            </a:r>
            <a:r>
              <a:rPr lang="en-CA" dirty="0">
                <a:solidFill>
                  <a:srgbClr val="000000"/>
                </a:solidFill>
                <a:uFill>
                  <a:solidFill>
                    <a:srgbClr val="000000"/>
                  </a:solidFill>
                </a:uFill>
                <a:latin typeface="Times New Roman" panose="02020603050405020304" pitchFamily="18" charset="0"/>
                <a:ea typeface="Calibri" panose="020F0502020204030204" pitchFamily="34" charset="0"/>
                <a:cs typeface="Calibri" panose="020F0502020204030204" pitchFamily="34" charset="0"/>
              </a:rPr>
              <a:t>Medicine &amp; Acupuncturist</a:t>
            </a:r>
            <a:endParaRPr lang="en-CA" dirty="0"/>
          </a:p>
        </p:txBody>
      </p:sp>
      <p:sp>
        <p:nvSpPr>
          <p:cNvPr id="6" name="Shape 376">
            <a:extLst>
              <a:ext uri="{FF2B5EF4-FFF2-40B4-BE49-F238E27FC236}">
                <a16:creationId xmlns:a16="http://schemas.microsoft.com/office/drawing/2014/main" id="{2507DA58-4A05-4EE8-ACB8-7AEF315DF773}"/>
              </a:ext>
            </a:extLst>
          </p:cNvPr>
          <p:cNvSpPr/>
          <p:nvPr/>
        </p:nvSpPr>
        <p:spPr>
          <a:xfrm>
            <a:off x="517037" y="6136235"/>
            <a:ext cx="11674963" cy="64633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gn="just">
              <a:defRPr sz="1400">
                <a:solidFill>
                  <a:srgbClr val="FFC000"/>
                </a:solidFill>
              </a:defRPr>
            </a:pPr>
            <a:r>
              <a:rPr lang="en-US" sz="1200" dirty="0">
                <a:solidFill>
                  <a:schemeClr val="tx2">
                    <a:lumMod val="50000"/>
                  </a:schemeClr>
                </a:solidFill>
              </a:rPr>
              <a:t>I’m very happy to be here and have a chance to share Tung style acupuncture.</a:t>
            </a:r>
          </a:p>
          <a:p>
            <a:pPr algn="just">
              <a:defRPr sz="1400">
                <a:solidFill>
                  <a:srgbClr val="FFC000"/>
                </a:solidFill>
              </a:defRPr>
            </a:pPr>
            <a:r>
              <a:rPr lang="en-CA" sz="1200" dirty="0">
                <a:solidFill>
                  <a:schemeClr val="tx2">
                    <a:lumMod val="50000"/>
                  </a:schemeClr>
                </a:solidFill>
              </a:rPr>
              <a:t>I am not intelligent, but I want to share my experience and its theoretical system with you and try my best.</a:t>
            </a:r>
          </a:p>
          <a:p>
            <a:pPr algn="just">
              <a:defRPr sz="1400">
                <a:solidFill>
                  <a:srgbClr val="FFC000"/>
                </a:solidFill>
              </a:defRPr>
            </a:pPr>
            <a:r>
              <a:rPr lang="en-CA" sz="1200" dirty="0">
                <a:solidFill>
                  <a:schemeClr val="tx2">
                    <a:lumMod val="50000"/>
                  </a:schemeClr>
                </a:solidFill>
              </a:rPr>
              <a:t>The theoretical system is reconfigured based on its my own experience and learning.</a:t>
            </a:r>
          </a:p>
        </p:txBody>
      </p:sp>
    </p:spTree>
    <p:extLst>
      <p:ext uri="{BB962C8B-B14F-4D97-AF65-F5344CB8AC3E}">
        <p14:creationId xmlns:p14="http://schemas.microsoft.com/office/powerpoint/2010/main" val="27948982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DDC4C9-0644-4A5F-8C17-93C4FA1156AC}"/>
              </a:ext>
            </a:extLst>
          </p:cNvPr>
          <p:cNvSpPr/>
          <p:nvPr/>
        </p:nvSpPr>
        <p:spPr>
          <a:xfrm>
            <a:off x="0" y="0"/>
            <a:ext cx="12192000" cy="707886"/>
          </a:xfrm>
          <a:prstGeom prst="rect">
            <a:avLst/>
          </a:prstGeom>
          <a:solidFill>
            <a:schemeClr val="accent1">
              <a:lumMod val="50000"/>
            </a:schemeClr>
          </a:solidFill>
        </p:spPr>
        <p:txBody>
          <a:bodyPr wrap="square">
            <a:spAutoFit/>
          </a:bodyPr>
          <a:lstStyle/>
          <a:p>
            <a:pPr algn="ctr"/>
            <a:r>
              <a:rPr lang="zh-CN" altLang="en-US" sz="4000" b="1" dirty="0">
                <a:ln/>
                <a:solidFill>
                  <a:schemeClr val="bg1"/>
                </a:solidFill>
              </a:rPr>
              <a:t>治疗原则  </a:t>
            </a:r>
            <a:r>
              <a:rPr lang="en-US" altLang="zh-CN" sz="4000" b="1" dirty="0">
                <a:ln/>
                <a:solidFill>
                  <a:schemeClr val="bg1"/>
                </a:solidFill>
              </a:rPr>
              <a:t>Therapeutic Principles</a:t>
            </a:r>
            <a:endParaRPr lang="en-US" sz="4000" b="1" dirty="0">
              <a:ln/>
              <a:solidFill>
                <a:schemeClr val="bg1"/>
              </a:solidFill>
            </a:endParaRPr>
          </a:p>
        </p:txBody>
      </p:sp>
      <p:sp>
        <p:nvSpPr>
          <p:cNvPr id="8" name="TextBox 7">
            <a:extLst>
              <a:ext uri="{FF2B5EF4-FFF2-40B4-BE49-F238E27FC236}">
                <a16:creationId xmlns:a16="http://schemas.microsoft.com/office/drawing/2014/main" id="{A607DA10-EF5F-4EEC-87BB-9E00457C68AB}"/>
              </a:ext>
            </a:extLst>
          </p:cNvPr>
          <p:cNvSpPr txBox="1"/>
          <p:nvPr/>
        </p:nvSpPr>
        <p:spPr>
          <a:xfrm>
            <a:off x="5087358" y="873434"/>
            <a:ext cx="7075450" cy="3847207"/>
          </a:xfrm>
          <a:prstGeom prst="rect">
            <a:avLst/>
          </a:prstGeom>
          <a:noFill/>
        </p:spPr>
        <p:txBody>
          <a:bodyPr wrap="square" rtlCol="0">
            <a:spAutoFit/>
          </a:bodyPr>
          <a:lstStyle/>
          <a:p>
            <a:pPr algn="ctr"/>
            <a:r>
              <a:rPr lang="en-US" sz="3200" b="1" dirty="0"/>
              <a:t>Philosophical concept</a:t>
            </a:r>
            <a:endParaRPr lang="en-CA" sz="3200" b="1" dirty="0"/>
          </a:p>
          <a:p>
            <a:pPr algn="ctr"/>
            <a:endParaRPr lang="en-CA" sz="3200" b="1" dirty="0"/>
          </a:p>
          <a:p>
            <a:r>
              <a:rPr lang="en-CA" b="1" dirty="0"/>
              <a:t>Heaven --- Book of changes --- Astronomy, Destiny Science</a:t>
            </a:r>
          </a:p>
          <a:p>
            <a:endParaRPr lang="en-CA" b="1" dirty="0"/>
          </a:p>
          <a:p>
            <a:endParaRPr lang="en-CA" b="1" dirty="0"/>
          </a:p>
          <a:p>
            <a:r>
              <a:rPr lang="en-CA" b="1" dirty="0"/>
              <a:t>Human --- Diamond Sutra </a:t>
            </a:r>
            <a:r>
              <a:rPr lang="en-US" altLang="zh-CN" b="1" dirty="0"/>
              <a:t>-- Natural law of human</a:t>
            </a:r>
          </a:p>
          <a:p>
            <a:r>
              <a:rPr lang="en-US" b="1" dirty="0"/>
              <a:t>                 </a:t>
            </a:r>
            <a:r>
              <a:rPr lang="en-CA" b="1" dirty="0"/>
              <a:t>Analects of Confucius </a:t>
            </a:r>
            <a:r>
              <a:rPr lang="en-US" altLang="zh-CN" b="1" dirty="0"/>
              <a:t>– Human law of human</a:t>
            </a:r>
            <a:endParaRPr lang="en-CA" b="1" dirty="0"/>
          </a:p>
          <a:p>
            <a:r>
              <a:rPr lang="en-CA" b="1" dirty="0"/>
              <a:t>                 </a:t>
            </a:r>
            <a:r>
              <a:rPr lang="en-CA" b="1" dirty="0" err="1"/>
              <a:t>Daodejing</a:t>
            </a:r>
            <a:r>
              <a:rPr lang="en-CA" b="1" dirty="0"/>
              <a:t>  </a:t>
            </a:r>
            <a:r>
              <a:rPr lang="en-US" altLang="zh-CN" b="1" dirty="0"/>
              <a:t>-- Earth law of human</a:t>
            </a:r>
            <a:endParaRPr lang="en-CA" b="1" dirty="0"/>
          </a:p>
          <a:p>
            <a:endParaRPr lang="en-CA" b="1" dirty="0">
              <a:solidFill>
                <a:srgbClr val="FF0000"/>
              </a:solidFill>
            </a:endParaRPr>
          </a:p>
          <a:p>
            <a:endParaRPr lang="en-CA" b="1" dirty="0">
              <a:solidFill>
                <a:srgbClr val="FF0000"/>
              </a:solidFill>
            </a:endParaRPr>
          </a:p>
          <a:p>
            <a:r>
              <a:rPr lang="en-CA" b="1" dirty="0"/>
              <a:t>Earth --- The Yellow Emperor's Classic of Internal Medicine  </a:t>
            </a:r>
            <a:r>
              <a:rPr lang="en-US" b="1" dirty="0"/>
              <a:t> </a:t>
            </a:r>
          </a:p>
          <a:p>
            <a:r>
              <a:rPr lang="en-US" b="1" dirty="0"/>
              <a:t>                -- </a:t>
            </a:r>
            <a:r>
              <a:rPr lang="en-CA" b="1" dirty="0"/>
              <a:t>Physiology, Pathology , Health care</a:t>
            </a:r>
            <a:r>
              <a:rPr lang="zh-CN" altLang="en-US" b="1" dirty="0"/>
              <a:t>，</a:t>
            </a:r>
            <a:r>
              <a:rPr lang="en-CA" b="1" dirty="0"/>
              <a:t>Acupuncture</a:t>
            </a:r>
          </a:p>
        </p:txBody>
      </p:sp>
      <p:grpSp>
        <p:nvGrpSpPr>
          <p:cNvPr id="14" name="Group 13">
            <a:extLst>
              <a:ext uri="{FF2B5EF4-FFF2-40B4-BE49-F238E27FC236}">
                <a16:creationId xmlns:a16="http://schemas.microsoft.com/office/drawing/2014/main" id="{A838FC27-A613-4FC5-B796-B87DF28FA4CF}"/>
              </a:ext>
            </a:extLst>
          </p:cNvPr>
          <p:cNvGrpSpPr/>
          <p:nvPr/>
        </p:nvGrpSpPr>
        <p:grpSpPr>
          <a:xfrm>
            <a:off x="652066" y="887075"/>
            <a:ext cx="3785710" cy="3975795"/>
            <a:chOff x="669789" y="829963"/>
            <a:chExt cx="3925436" cy="4186654"/>
          </a:xfrm>
        </p:grpSpPr>
        <p:grpSp>
          <p:nvGrpSpPr>
            <p:cNvPr id="12" name="Group 11">
              <a:extLst>
                <a:ext uri="{FF2B5EF4-FFF2-40B4-BE49-F238E27FC236}">
                  <a16:creationId xmlns:a16="http://schemas.microsoft.com/office/drawing/2014/main" id="{398D8990-4E25-42C6-917D-E5031E204F56}"/>
                </a:ext>
              </a:extLst>
            </p:cNvPr>
            <p:cNvGrpSpPr/>
            <p:nvPr/>
          </p:nvGrpSpPr>
          <p:grpSpPr>
            <a:xfrm>
              <a:off x="669789" y="1200392"/>
              <a:ext cx="3925436" cy="3816225"/>
              <a:chOff x="571063" y="1796011"/>
              <a:chExt cx="4227440" cy="4048501"/>
            </a:xfrm>
          </p:grpSpPr>
          <p:pic>
            <p:nvPicPr>
              <p:cNvPr id="6" name="Picture 5">
                <a:extLst>
                  <a:ext uri="{FF2B5EF4-FFF2-40B4-BE49-F238E27FC236}">
                    <a16:creationId xmlns:a16="http://schemas.microsoft.com/office/drawing/2014/main" id="{C4CAA3B3-BB87-4AD6-9479-866A493665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063" y="1796011"/>
                <a:ext cx="4227440" cy="4048501"/>
              </a:xfrm>
              <a:prstGeom prst="rect">
                <a:avLst/>
              </a:prstGeom>
            </p:spPr>
          </p:pic>
          <p:sp>
            <p:nvSpPr>
              <p:cNvPr id="2" name="TextBox 1">
                <a:extLst>
                  <a:ext uri="{FF2B5EF4-FFF2-40B4-BE49-F238E27FC236}">
                    <a16:creationId xmlns:a16="http://schemas.microsoft.com/office/drawing/2014/main" id="{E476260C-8213-4380-8CFC-B0915200D355}"/>
                  </a:ext>
                </a:extLst>
              </p:cNvPr>
              <p:cNvSpPr txBox="1"/>
              <p:nvPr/>
            </p:nvSpPr>
            <p:spPr>
              <a:xfrm>
                <a:off x="3770851" y="3905741"/>
                <a:ext cx="1027651" cy="307777"/>
              </a:xfrm>
              <a:prstGeom prst="rect">
                <a:avLst/>
              </a:prstGeom>
              <a:solidFill>
                <a:schemeClr val="bg1">
                  <a:lumMod val="95000"/>
                </a:schemeClr>
              </a:solidFill>
            </p:spPr>
            <p:txBody>
              <a:bodyPr wrap="square" rtlCol="0">
                <a:spAutoFit/>
              </a:bodyPr>
              <a:lstStyle/>
              <a:p>
                <a:r>
                  <a:rPr lang="en-CA" altLang="zh-CN" sz="1400" b="1" dirty="0"/>
                  <a:t>    (</a:t>
                </a:r>
                <a:r>
                  <a:rPr lang="zh-CN" altLang="en-US" sz="1400" b="1" dirty="0"/>
                  <a:t>論語</a:t>
                </a:r>
                <a:r>
                  <a:rPr lang="en-CA" altLang="zh-CN" sz="1400" b="1" dirty="0"/>
                  <a:t>)</a:t>
                </a:r>
                <a:endParaRPr lang="en-CA" sz="1400" b="1" dirty="0"/>
              </a:p>
            </p:txBody>
          </p:sp>
          <p:sp>
            <p:nvSpPr>
              <p:cNvPr id="9" name="TextBox 8">
                <a:extLst>
                  <a:ext uri="{FF2B5EF4-FFF2-40B4-BE49-F238E27FC236}">
                    <a16:creationId xmlns:a16="http://schemas.microsoft.com/office/drawing/2014/main" id="{C8D8FE3F-2A2B-46A3-8CFE-2EDD58DC6C88}"/>
                  </a:ext>
                </a:extLst>
              </p:cNvPr>
              <p:cNvSpPr txBox="1"/>
              <p:nvPr/>
            </p:nvSpPr>
            <p:spPr>
              <a:xfrm>
                <a:off x="3861034" y="3290500"/>
                <a:ext cx="937469" cy="343827"/>
              </a:xfrm>
              <a:prstGeom prst="rect">
                <a:avLst/>
              </a:prstGeom>
              <a:solidFill>
                <a:schemeClr val="bg1">
                  <a:lumMod val="95000"/>
                </a:schemeClr>
              </a:solidFill>
            </p:spPr>
            <p:txBody>
              <a:bodyPr wrap="square" rtlCol="0">
                <a:spAutoFit/>
              </a:bodyPr>
              <a:lstStyle/>
              <a:p>
                <a:r>
                  <a:rPr lang="en-CA" altLang="zh-CN" sz="1400" b="1" dirty="0"/>
                  <a:t>(</a:t>
                </a:r>
                <a:r>
                  <a:rPr lang="zh-CN" altLang="en-US" sz="1400" b="1" dirty="0"/>
                  <a:t>金剛經</a:t>
                </a:r>
                <a:r>
                  <a:rPr lang="en-CA" altLang="zh-CN" sz="1400" b="1" dirty="0"/>
                  <a:t>)</a:t>
                </a:r>
                <a:endParaRPr lang="en-CA" sz="1400" b="1" dirty="0"/>
              </a:p>
            </p:txBody>
          </p:sp>
        </p:grpSp>
        <p:sp>
          <p:nvSpPr>
            <p:cNvPr id="13" name="TextBox 12">
              <a:extLst>
                <a:ext uri="{FF2B5EF4-FFF2-40B4-BE49-F238E27FC236}">
                  <a16:creationId xmlns:a16="http://schemas.microsoft.com/office/drawing/2014/main" id="{B46BA2E0-F924-444B-BD91-4EB3812FA9A4}"/>
                </a:ext>
              </a:extLst>
            </p:cNvPr>
            <p:cNvSpPr txBox="1"/>
            <p:nvPr/>
          </p:nvSpPr>
          <p:spPr>
            <a:xfrm>
              <a:off x="1040235" y="829963"/>
              <a:ext cx="3187816" cy="523220"/>
            </a:xfrm>
            <a:prstGeom prst="rect">
              <a:avLst/>
            </a:prstGeom>
            <a:noFill/>
          </p:spPr>
          <p:txBody>
            <a:bodyPr wrap="square" rtlCol="0">
              <a:spAutoFit/>
            </a:bodyPr>
            <a:lstStyle/>
            <a:p>
              <a:pPr algn="ctr"/>
              <a:r>
                <a:rPr lang="zh-CN" altLang="en-US" sz="2800" b="1" dirty="0"/>
                <a:t>中國古代哲學</a:t>
              </a:r>
              <a:endParaRPr lang="en-CA" sz="2800" b="1" dirty="0"/>
            </a:p>
          </p:txBody>
        </p:sp>
      </p:grpSp>
      <p:pic>
        <p:nvPicPr>
          <p:cNvPr id="3080" name="Picture 8" descr="éå¾·ç¶ì ëí ì´ë¯¸ì§ ê²ìê²°ê³¼">
            <a:extLst>
              <a:ext uri="{FF2B5EF4-FFF2-40B4-BE49-F238E27FC236}">
                <a16:creationId xmlns:a16="http://schemas.microsoft.com/office/drawing/2014/main" id="{127AB0BC-BF33-41FB-9823-FBAB5C5156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4138" y="5039675"/>
            <a:ext cx="2415344" cy="181150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é»å¸åç¶ì ëí ì´ë¯¸ì§ ê²ìê²°ê³¼">
            <a:extLst>
              <a:ext uri="{FF2B5EF4-FFF2-40B4-BE49-F238E27FC236}">
                <a16:creationId xmlns:a16="http://schemas.microsoft.com/office/drawing/2014/main" id="{648B42B1-9F0F-4F51-9177-0D98C87294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54843" y="5018205"/>
            <a:ext cx="1436072" cy="1832977"/>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è«èªì ëí ì´ë¯¸ì§ ê²ìê²°ê³¼">
            <a:extLst>
              <a:ext uri="{FF2B5EF4-FFF2-40B4-BE49-F238E27FC236}">
                <a16:creationId xmlns:a16="http://schemas.microsoft.com/office/drawing/2014/main" id="{0E18EBAB-A7A0-4B4F-A37B-196CFDB9AB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3318" y="4968635"/>
            <a:ext cx="1507538" cy="1882547"/>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éåç¶ì ëí ì´ë¯¸ì§ ê²ìê²°ê³¼">
            <a:extLst>
              <a:ext uri="{FF2B5EF4-FFF2-40B4-BE49-F238E27FC236}">
                <a16:creationId xmlns:a16="http://schemas.microsoft.com/office/drawing/2014/main" id="{7409CE3A-CCFF-4D9E-A221-E49C701A49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98264" y="5020528"/>
            <a:ext cx="1309410" cy="1849802"/>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æç¶ì ëí ì´ë¯¸ì§ ê²ìê²°ê³¼">
            <a:extLst>
              <a:ext uri="{FF2B5EF4-FFF2-40B4-BE49-F238E27FC236}">
                <a16:creationId xmlns:a16="http://schemas.microsoft.com/office/drawing/2014/main" id="{EE9B423B-1ABF-4D62-906E-4A9FC123D2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2066" y="5028995"/>
            <a:ext cx="2505075" cy="18192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77C40C1-6FC6-459C-8C14-D7FE205BA47E}"/>
              </a:ext>
            </a:extLst>
          </p:cNvPr>
          <p:cNvSpPr/>
          <p:nvPr/>
        </p:nvSpPr>
        <p:spPr>
          <a:xfrm>
            <a:off x="5087358" y="1383943"/>
            <a:ext cx="6450104" cy="369332"/>
          </a:xfrm>
          <a:prstGeom prst="rect">
            <a:avLst/>
          </a:prstGeom>
        </p:spPr>
        <p:txBody>
          <a:bodyPr wrap="square">
            <a:spAutoFit/>
          </a:bodyPr>
          <a:lstStyle/>
          <a:p>
            <a:r>
              <a:rPr lang="en-CA" b="1" dirty="0"/>
              <a:t> </a:t>
            </a:r>
            <a:r>
              <a:rPr lang="en-CA" b="1" dirty="0" err="1"/>
              <a:t>天人相应</a:t>
            </a:r>
            <a:r>
              <a:rPr lang="en-CA" b="1" dirty="0"/>
              <a:t> Correspondence between man and universe</a:t>
            </a:r>
          </a:p>
        </p:txBody>
      </p:sp>
    </p:spTree>
    <p:extLst>
      <p:ext uri="{BB962C8B-B14F-4D97-AF65-F5344CB8AC3E}">
        <p14:creationId xmlns:p14="http://schemas.microsoft.com/office/powerpoint/2010/main" val="9715945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286D58-6401-4D47-A468-25EBA3F09B0B}"/>
              </a:ext>
            </a:extLst>
          </p:cNvPr>
          <p:cNvSpPr>
            <a:spLocks noGrp="1"/>
          </p:cNvSpPr>
          <p:nvPr>
            <p:ph idx="1"/>
          </p:nvPr>
        </p:nvSpPr>
        <p:spPr>
          <a:xfrm>
            <a:off x="0" y="98275"/>
            <a:ext cx="11937534" cy="1237811"/>
          </a:xfrm>
        </p:spPr>
        <p:txBody>
          <a:bodyPr anchor="ctr">
            <a:noAutofit/>
          </a:bodyPr>
          <a:lstStyle/>
          <a:p>
            <a:pPr marL="457200" lvl="1" indent="0">
              <a:buNone/>
            </a:pPr>
            <a:r>
              <a:rPr lang="en-CA" altLang="zh-CN" sz="3600" b="1" dirty="0">
                <a:solidFill>
                  <a:schemeClr val="tx2"/>
                </a:solidFill>
                <a:latin typeface="+mn-ea"/>
              </a:rPr>
              <a:t>1. </a:t>
            </a:r>
            <a:r>
              <a:rPr lang="zh-CN" altLang="en-US" sz="3600" b="1" dirty="0">
                <a:solidFill>
                  <a:schemeClr val="tx2"/>
                </a:solidFill>
                <a:latin typeface="+mn-ea"/>
              </a:rPr>
              <a:t>急則治標，缓则之本。</a:t>
            </a:r>
            <a:endParaRPr lang="en-CA" altLang="zh-CN" sz="3600" b="1" dirty="0">
              <a:solidFill>
                <a:schemeClr val="tx2"/>
              </a:solidFill>
              <a:latin typeface="+mn-ea"/>
            </a:endParaRPr>
          </a:p>
          <a:p>
            <a:pPr marL="457200" lvl="1" indent="0">
              <a:buNone/>
            </a:pPr>
            <a:r>
              <a:rPr lang="en-CA" dirty="0"/>
              <a:t>           </a:t>
            </a:r>
            <a:r>
              <a:rPr lang="en-US" dirty="0"/>
              <a:t>Relieving the secondary symptoms first in treating acute disease</a:t>
            </a:r>
          </a:p>
          <a:p>
            <a:pPr marL="457200" lvl="1" indent="0">
              <a:buNone/>
            </a:pPr>
            <a:r>
              <a:rPr lang="en-US" dirty="0"/>
              <a:t>           Relieving the primary symptoms in treating chronic disease</a:t>
            </a:r>
            <a:endParaRPr lang="en-CA" sz="4000" b="1" dirty="0">
              <a:solidFill>
                <a:schemeClr val="tx2"/>
              </a:solidFill>
              <a:latin typeface="+mn-ea"/>
            </a:endParaRPr>
          </a:p>
        </p:txBody>
      </p:sp>
      <p:sp>
        <p:nvSpPr>
          <p:cNvPr id="6" name="Rectangle 5">
            <a:extLst>
              <a:ext uri="{FF2B5EF4-FFF2-40B4-BE49-F238E27FC236}">
                <a16:creationId xmlns:a16="http://schemas.microsoft.com/office/drawing/2014/main" id="{055B8BFB-954A-4184-85C7-81AE5E65857E}"/>
              </a:ext>
            </a:extLst>
          </p:cNvPr>
          <p:cNvSpPr/>
          <p:nvPr/>
        </p:nvSpPr>
        <p:spPr>
          <a:xfrm>
            <a:off x="1160451" y="1571947"/>
            <a:ext cx="8881144" cy="373564"/>
          </a:xfrm>
          <a:prstGeom prst="rect">
            <a:avLst/>
          </a:prstGeom>
        </p:spPr>
        <p:txBody>
          <a:bodyPr wrap="square">
            <a:spAutoFit/>
          </a:bodyPr>
          <a:lstStyle/>
          <a:p>
            <a:pPr>
              <a:lnSpc>
                <a:spcPct val="107000"/>
              </a:lnSpc>
              <a:spcAft>
                <a:spcPts val="800"/>
              </a:spcAft>
            </a:pPr>
            <a:r>
              <a:rPr lang="zh-CN" altLang="en-US" dirty="0"/>
              <a:t>靈樞；</a:t>
            </a:r>
            <a:r>
              <a:rPr lang="zh-CN" altLang="en-US" b="1" dirty="0">
                <a:latin typeface="Calibri" panose="020F0502020204030204" pitchFamily="34" charset="0"/>
                <a:ea typeface="SimSun" panose="02010600030101010101" pitchFamily="2" charset="-122"/>
                <a:cs typeface="SimSun" panose="02010600030101010101" pitchFamily="2" charset="-122"/>
              </a:rPr>
              <a:t>調氣治神</a:t>
            </a:r>
            <a:r>
              <a:rPr lang="en-CA" b="1" dirty="0">
                <a:latin typeface="바탕" panose="02030600000101010101" pitchFamily="18" charset="-127"/>
                <a:ea typeface="DengXian" panose="02010600030101010101" pitchFamily="2" charset="-122"/>
                <a:cs typeface="바탕" panose="02030600000101010101" pitchFamily="18" charset="-127"/>
              </a:rPr>
              <a:t>(</a:t>
            </a:r>
            <a:r>
              <a:rPr lang="en-CA" b="1" dirty="0">
                <a:solidFill>
                  <a:srgbClr val="333333"/>
                </a:solidFill>
                <a:latin typeface="바탕" panose="02030600000101010101" pitchFamily="18" charset="-127"/>
                <a:ea typeface="DengXian" panose="02010600030101010101" pitchFamily="2" charset="-122"/>
                <a:cs typeface="Arial" panose="020B0604020202020204" pitchFamily="34" charset="0"/>
              </a:rPr>
              <a:t>Regulating qi to treat the mind)</a:t>
            </a:r>
            <a:endParaRPr lang="en-CA" b="1" dirty="0">
              <a:effectLst/>
              <a:latin typeface="Calibri" panose="020F0502020204030204" pitchFamily="34" charset="0"/>
              <a:ea typeface="DengXian" panose="02010600030101010101" pitchFamily="2" charset="-122"/>
              <a:cs typeface="Times New Roman" panose="02020603050405020304" pitchFamily="18" charset="0"/>
            </a:endParaRPr>
          </a:p>
        </p:txBody>
      </p:sp>
      <p:pic>
        <p:nvPicPr>
          <p:cNvPr id="8" name="Picture 7">
            <a:extLst>
              <a:ext uri="{FF2B5EF4-FFF2-40B4-BE49-F238E27FC236}">
                <a16:creationId xmlns:a16="http://schemas.microsoft.com/office/drawing/2014/main" id="{CDAF3022-E68D-4869-B533-970A5B380C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0977" y="2786056"/>
            <a:ext cx="5601023" cy="4071944"/>
          </a:xfrm>
          <a:prstGeom prst="rect">
            <a:avLst/>
          </a:prstGeom>
        </p:spPr>
      </p:pic>
      <p:pic>
        <p:nvPicPr>
          <p:cNvPr id="10" name="Picture 9">
            <a:extLst>
              <a:ext uri="{FF2B5EF4-FFF2-40B4-BE49-F238E27FC236}">
                <a16:creationId xmlns:a16="http://schemas.microsoft.com/office/drawing/2014/main" id="{C860E257-0058-4CA6-ACD3-455271EEB6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2359" y="4113259"/>
            <a:ext cx="4927024" cy="2646466"/>
          </a:xfrm>
          <a:prstGeom prst="rect">
            <a:avLst/>
          </a:prstGeom>
        </p:spPr>
      </p:pic>
      <p:sp>
        <p:nvSpPr>
          <p:cNvPr id="7" name="Rectangle 6">
            <a:extLst>
              <a:ext uri="{FF2B5EF4-FFF2-40B4-BE49-F238E27FC236}">
                <a16:creationId xmlns:a16="http://schemas.microsoft.com/office/drawing/2014/main" id="{A73B01D0-408B-4177-BE3E-1AFF0EEE5887}"/>
              </a:ext>
            </a:extLst>
          </p:cNvPr>
          <p:cNvSpPr/>
          <p:nvPr/>
        </p:nvSpPr>
        <p:spPr>
          <a:xfrm>
            <a:off x="1160451" y="2058831"/>
            <a:ext cx="5150840" cy="1754326"/>
          </a:xfrm>
          <a:prstGeom prst="rect">
            <a:avLst/>
          </a:prstGeom>
        </p:spPr>
        <p:txBody>
          <a:bodyPr wrap="square">
            <a:spAutoFit/>
          </a:bodyPr>
          <a:lstStyle/>
          <a:p>
            <a:r>
              <a:rPr lang="zh-CN" altLang="en-US" dirty="0"/>
              <a:t>針刺之核心；</a:t>
            </a:r>
            <a:r>
              <a:rPr lang="ko-KR" altLang="en-US" dirty="0"/>
              <a:t>調氣</a:t>
            </a:r>
            <a:r>
              <a:rPr lang="zh-CN" altLang="en-US" dirty="0"/>
              <a:t>和</a:t>
            </a:r>
            <a:r>
              <a:rPr lang="ko-KR" altLang="en-US" dirty="0"/>
              <a:t>治神</a:t>
            </a:r>
            <a:r>
              <a:rPr lang="en-CA" altLang="ko-KR" dirty="0"/>
              <a:t>; </a:t>
            </a:r>
            <a:r>
              <a:rPr lang="ko-KR" altLang="en-US" dirty="0">
                <a:solidFill>
                  <a:srgbClr val="231F20"/>
                </a:solidFill>
                <a:latin typeface="ff8"/>
              </a:rPr>
              <a:t>治神</a:t>
            </a:r>
            <a:r>
              <a:rPr lang="zh-CN" altLang="en-US" dirty="0">
                <a:solidFill>
                  <a:srgbClr val="231F20"/>
                </a:solidFill>
                <a:latin typeface="ff8"/>
              </a:rPr>
              <a:t>則</a:t>
            </a:r>
            <a:r>
              <a:rPr lang="ko-KR" altLang="en-US" dirty="0">
                <a:solidFill>
                  <a:srgbClr val="231F20"/>
                </a:solidFill>
                <a:latin typeface="ff8"/>
              </a:rPr>
              <a:t>守神</a:t>
            </a:r>
            <a:r>
              <a:rPr lang="en-US" altLang="ko-KR" dirty="0">
                <a:solidFill>
                  <a:srgbClr val="231F20"/>
                </a:solidFill>
                <a:latin typeface="ff8"/>
              </a:rPr>
              <a:t>, </a:t>
            </a:r>
          </a:p>
          <a:p>
            <a:r>
              <a:rPr lang="zh-CN" altLang="en-US" dirty="0">
                <a:solidFill>
                  <a:srgbClr val="231F20"/>
                </a:solidFill>
                <a:latin typeface="ff8"/>
              </a:rPr>
              <a:t>第一，醫者之注意力。</a:t>
            </a:r>
            <a:endParaRPr lang="en-CA" altLang="zh-CN" dirty="0">
              <a:solidFill>
                <a:srgbClr val="231F20"/>
              </a:solidFill>
              <a:latin typeface="ff8"/>
            </a:endParaRPr>
          </a:p>
          <a:p>
            <a:r>
              <a:rPr lang="zh-CN" altLang="en-US" dirty="0">
                <a:solidFill>
                  <a:srgbClr val="231F20"/>
                </a:solidFill>
                <a:latin typeface="ff8"/>
              </a:rPr>
              <a:t>第二，患者之精神狀態。</a:t>
            </a:r>
            <a:r>
              <a:rPr lang="ko-KR" altLang="en-US" dirty="0"/>
              <a:t> </a:t>
            </a:r>
            <a:endParaRPr lang="en-CA" altLang="ko-KR" dirty="0"/>
          </a:p>
          <a:p>
            <a:r>
              <a:rPr lang="ko-KR" altLang="en-US" dirty="0"/>
              <a:t>凡刺之法</a:t>
            </a:r>
            <a:r>
              <a:rPr lang="en-US" altLang="ko-KR" dirty="0"/>
              <a:t>, </a:t>
            </a:r>
            <a:r>
              <a:rPr lang="ko-KR" altLang="en-US" dirty="0"/>
              <a:t>先必本于神</a:t>
            </a:r>
            <a:endParaRPr lang="en-CA" altLang="ko-KR" dirty="0"/>
          </a:p>
          <a:p>
            <a:r>
              <a:rPr lang="zh-TW" altLang="en-US" dirty="0"/>
              <a:t>凡將用鍼</a:t>
            </a:r>
            <a:r>
              <a:rPr lang="en-US" altLang="zh-TW" dirty="0"/>
              <a:t>, </a:t>
            </a:r>
            <a:r>
              <a:rPr lang="zh-TW" altLang="en-US" dirty="0"/>
              <a:t>必先診脈</a:t>
            </a:r>
            <a:r>
              <a:rPr lang="en-CA" altLang="zh-TW" dirty="0"/>
              <a:t>;</a:t>
            </a:r>
            <a:r>
              <a:rPr lang="ko-KR" altLang="en-US" dirty="0"/>
              <a:t> </a:t>
            </a:r>
            <a:r>
              <a:rPr lang="zh-CN" altLang="en-US" dirty="0"/>
              <a:t>理解</a:t>
            </a:r>
            <a:r>
              <a:rPr lang="ko-KR" altLang="en-US" dirty="0"/>
              <a:t>氣</a:t>
            </a:r>
            <a:r>
              <a:rPr lang="zh-CN" altLang="en-US" dirty="0"/>
              <a:t>之</a:t>
            </a:r>
            <a:r>
              <a:rPr lang="ko-KR" altLang="en-US" dirty="0"/>
              <a:t> 盛衰虛實</a:t>
            </a:r>
            <a:r>
              <a:rPr lang="zh-CN" altLang="en-US" dirty="0"/>
              <a:t>。</a:t>
            </a:r>
            <a:endParaRPr lang="en-CA" altLang="ko-KR" dirty="0"/>
          </a:p>
          <a:p>
            <a:r>
              <a:rPr lang="ko-KR" altLang="en-US" dirty="0"/>
              <a:t>得氣 </a:t>
            </a:r>
            <a:r>
              <a:rPr lang="en-CA" altLang="ko-KR" dirty="0"/>
              <a:t>; </a:t>
            </a:r>
            <a:r>
              <a:rPr lang="ko-KR" altLang="en-US" dirty="0"/>
              <a:t>刺之要 氣至而有効</a:t>
            </a:r>
            <a:endParaRPr lang="ko-KR" altLang="en-US" b="0" i="0" dirty="0">
              <a:solidFill>
                <a:srgbClr val="231F20"/>
              </a:solidFill>
              <a:effectLst/>
              <a:latin typeface="ff8"/>
            </a:endParaRPr>
          </a:p>
        </p:txBody>
      </p:sp>
    </p:spTree>
    <p:extLst>
      <p:ext uri="{BB962C8B-B14F-4D97-AF65-F5344CB8AC3E}">
        <p14:creationId xmlns:p14="http://schemas.microsoft.com/office/powerpoint/2010/main" val="20164595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9A6A5-3871-4BFC-AE93-9DBB16E4AD06}"/>
              </a:ext>
            </a:extLst>
          </p:cNvPr>
          <p:cNvSpPr>
            <a:spLocks noGrp="1"/>
          </p:cNvSpPr>
          <p:nvPr>
            <p:ph type="title"/>
          </p:nvPr>
        </p:nvSpPr>
        <p:spPr>
          <a:xfrm>
            <a:off x="19050" y="151831"/>
            <a:ext cx="12153900" cy="906011"/>
          </a:xfrm>
        </p:spPr>
        <p:txBody>
          <a:bodyPr>
            <a:normAutofit fontScale="90000"/>
          </a:bodyPr>
          <a:lstStyle/>
          <a:p>
            <a:r>
              <a:rPr lang="en-CA" altLang="zh-CN" sz="4000" b="1" dirty="0">
                <a:solidFill>
                  <a:schemeClr val="tx2"/>
                </a:solidFill>
                <a:latin typeface="+mn-ea"/>
                <a:ea typeface="+mn-ea"/>
              </a:rPr>
              <a:t>  2</a:t>
            </a:r>
            <a:r>
              <a:rPr lang="en-US" altLang="zh-CN" sz="4000" b="1" dirty="0">
                <a:solidFill>
                  <a:schemeClr val="tx2"/>
                </a:solidFill>
                <a:latin typeface="+mn-ea"/>
                <a:ea typeface="+mn-ea"/>
              </a:rPr>
              <a:t>. </a:t>
            </a:r>
            <a:r>
              <a:rPr lang="zh-CN" altLang="en-US" sz="4000" b="1" dirty="0">
                <a:solidFill>
                  <a:schemeClr val="tx2"/>
                </a:solidFill>
                <a:latin typeface="+mn-ea"/>
                <a:ea typeface="+mn-ea"/>
              </a:rPr>
              <a:t>治病求于本 </a:t>
            </a:r>
            <a:r>
              <a:rPr lang="en-CA" altLang="zh-CN" sz="2000" b="1" dirty="0">
                <a:solidFill>
                  <a:schemeClr val="tx2"/>
                </a:solidFill>
                <a:latin typeface="+mn-ea"/>
                <a:ea typeface="+mn-ea"/>
              </a:rPr>
              <a:t>T</a:t>
            </a:r>
            <a:r>
              <a:rPr lang="en-US" sz="2000" b="1" dirty="0" err="1">
                <a:latin typeface="Arial" panose="020B0604020202020204" pitchFamily="34" charset="0"/>
                <a:ea typeface="SimSun" panose="02010600030101010101" pitchFamily="2" charset="-122"/>
              </a:rPr>
              <a:t>reatment</a:t>
            </a:r>
            <a:r>
              <a:rPr lang="en-US" sz="2000" b="1" dirty="0">
                <a:latin typeface="Arial" panose="020B0604020202020204" pitchFamily="34" charset="0"/>
                <a:ea typeface="SimSun" panose="02010600030101010101" pitchFamily="2" charset="-122"/>
              </a:rPr>
              <a:t> of disease must concentrate on the </a:t>
            </a:r>
            <a:r>
              <a:rPr lang="en-US" sz="2000" b="1" dirty="0">
                <a:solidFill>
                  <a:schemeClr val="tx1"/>
                </a:solidFill>
                <a:latin typeface="Arial" panose="020B0604020202020204" pitchFamily="34" charset="0"/>
                <a:ea typeface="SimSun" panose="02010600030101010101" pitchFamily="2" charset="-122"/>
              </a:rPr>
              <a:t>principle cause of disease</a:t>
            </a:r>
            <a:endParaRPr lang="en-CA" sz="2000" b="1" dirty="0">
              <a:solidFill>
                <a:schemeClr val="tx1"/>
              </a:solidFill>
              <a:latin typeface="+mn-ea"/>
              <a:ea typeface="+mn-ea"/>
            </a:endParaRPr>
          </a:p>
        </p:txBody>
      </p:sp>
      <p:pic>
        <p:nvPicPr>
          <p:cNvPr id="7" name="Picture 6">
            <a:extLst>
              <a:ext uri="{FF2B5EF4-FFF2-40B4-BE49-F238E27FC236}">
                <a16:creationId xmlns:a16="http://schemas.microsoft.com/office/drawing/2014/main" id="{25D667B6-50D2-4EA3-A358-AB8AA8A54D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 y="1690688"/>
            <a:ext cx="6083299" cy="4562474"/>
          </a:xfrm>
          <a:prstGeom prst="rect">
            <a:avLst/>
          </a:prstGeom>
        </p:spPr>
      </p:pic>
      <p:pic>
        <p:nvPicPr>
          <p:cNvPr id="8" name="Picture 7">
            <a:extLst>
              <a:ext uri="{FF2B5EF4-FFF2-40B4-BE49-F238E27FC236}">
                <a16:creationId xmlns:a16="http://schemas.microsoft.com/office/drawing/2014/main" id="{4A631ADB-C5EC-45EF-A90F-023AC87D78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690688"/>
            <a:ext cx="6076950" cy="4562475"/>
          </a:xfrm>
          <a:prstGeom prst="rect">
            <a:avLst/>
          </a:prstGeom>
        </p:spPr>
      </p:pic>
      <p:sp>
        <p:nvSpPr>
          <p:cNvPr id="4" name="Rectangle 3">
            <a:extLst>
              <a:ext uri="{FF2B5EF4-FFF2-40B4-BE49-F238E27FC236}">
                <a16:creationId xmlns:a16="http://schemas.microsoft.com/office/drawing/2014/main" id="{B154778E-C4FD-4F72-8B15-6867E403E602}"/>
              </a:ext>
            </a:extLst>
          </p:cNvPr>
          <p:cNvSpPr/>
          <p:nvPr/>
        </p:nvSpPr>
        <p:spPr>
          <a:xfrm>
            <a:off x="3448430" y="769582"/>
            <a:ext cx="4791696" cy="400110"/>
          </a:xfrm>
          <a:prstGeom prst="rect">
            <a:avLst/>
          </a:prstGeom>
        </p:spPr>
        <p:txBody>
          <a:bodyPr wrap="none">
            <a:spAutoFit/>
          </a:bodyPr>
          <a:lstStyle/>
          <a:p>
            <a:r>
              <a:rPr lang="zh-CN" altLang="en-US" sz="2000" b="1" dirty="0">
                <a:latin typeface="Arial" panose="020B0604020202020204" pitchFamily="34" charset="0"/>
                <a:ea typeface="SimSun" panose="02010600030101010101" pitchFamily="2" charset="-122"/>
                <a:cs typeface="Arial" panose="020B0604020202020204" pitchFamily="34" charset="0"/>
              </a:rPr>
              <a:t>阴平阳秘　</a:t>
            </a:r>
            <a:r>
              <a:rPr lang="en-US" altLang="zh-CN" sz="2000" b="1" dirty="0">
                <a:latin typeface="Arial" panose="020B0604020202020204" pitchFamily="34" charset="0"/>
                <a:ea typeface="SimSun" panose="02010600030101010101" pitchFamily="2" charset="-122"/>
                <a:cs typeface="Arial" panose="020B0604020202020204" pitchFamily="34" charset="0"/>
              </a:rPr>
              <a:t>Y</a:t>
            </a:r>
            <a:r>
              <a:rPr lang="en-US" sz="2000" b="1" dirty="0">
                <a:latin typeface="Arial" panose="020B0604020202020204" pitchFamily="34" charset="0"/>
                <a:ea typeface="SimSun" panose="02010600030101010101" pitchFamily="2" charset="-122"/>
              </a:rPr>
              <a:t>in and yang in equilibrium</a:t>
            </a:r>
            <a:endParaRPr lang="en-CA" sz="2000" b="1" dirty="0"/>
          </a:p>
        </p:txBody>
      </p:sp>
    </p:spTree>
    <p:extLst>
      <p:ext uri="{BB962C8B-B14F-4D97-AF65-F5344CB8AC3E}">
        <p14:creationId xmlns:p14="http://schemas.microsoft.com/office/powerpoint/2010/main" val="9425641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9213" y="1135324"/>
            <a:ext cx="11592787" cy="461665"/>
          </a:xfrm>
          <a:prstGeom prst="rect">
            <a:avLst/>
          </a:prstGeom>
          <a:noFill/>
        </p:spPr>
        <p:txBody>
          <a:bodyPr wrap="square" rtlCol="0">
            <a:spAutoFit/>
          </a:bodyPr>
          <a:lstStyle/>
          <a:p>
            <a:r>
              <a:rPr lang="zh-CN" altLang="en-US" sz="2400" b="1" dirty="0"/>
              <a:t>七情內傷 </a:t>
            </a:r>
            <a:r>
              <a:rPr lang="en-CA" altLang="zh-CN" sz="2400" b="1" dirty="0"/>
              <a:t>Internal injury of seven emotions</a:t>
            </a:r>
            <a:r>
              <a:rPr lang="en-US" altLang="zh-CN" sz="2400" b="1" dirty="0"/>
              <a:t> ; </a:t>
            </a:r>
            <a:r>
              <a:rPr lang="zh-CN" altLang="en-US" sz="2400" b="1" dirty="0"/>
              <a:t>仁義禮智信 </a:t>
            </a:r>
            <a:r>
              <a:rPr lang="en-CA" sz="2400" b="1" dirty="0"/>
              <a:t>Five human nature</a:t>
            </a:r>
            <a:endParaRPr lang="zh-CN" altLang="en-US" sz="2400" b="1" baseline="-25000" dirty="0"/>
          </a:p>
        </p:txBody>
      </p:sp>
      <p:grpSp>
        <p:nvGrpSpPr>
          <p:cNvPr id="19" name="Group 18">
            <a:extLst>
              <a:ext uri="{FF2B5EF4-FFF2-40B4-BE49-F238E27FC236}">
                <a16:creationId xmlns:a16="http://schemas.microsoft.com/office/drawing/2014/main" id="{75BAB91F-9855-4231-9A3B-14D0B0690672}"/>
              </a:ext>
            </a:extLst>
          </p:cNvPr>
          <p:cNvGrpSpPr/>
          <p:nvPr/>
        </p:nvGrpSpPr>
        <p:grpSpPr>
          <a:xfrm>
            <a:off x="6096000" y="1710559"/>
            <a:ext cx="5558339" cy="5112965"/>
            <a:chOff x="3608049" y="1008706"/>
            <a:chExt cx="5488905" cy="5346210"/>
          </a:xfrm>
        </p:grpSpPr>
        <p:grpSp>
          <p:nvGrpSpPr>
            <p:cNvPr id="12" name="组合 11"/>
            <p:cNvGrpSpPr/>
            <p:nvPr/>
          </p:nvGrpSpPr>
          <p:grpSpPr>
            <a:xfrm>
              <a:off x="3608049" y="1008706"/>
              <a:ext cx="5488905" cy="5346210"/>
              <a:chOff x="2411760" y="276454"/>
              <a:chExt cx="6696744" cy="6491259"/>
            </a:xfrm>
          </p:grpSpPr>
          <p:sp>
            <p:nvSpPr>
              <p:cNvPr id="4" name="椭圆 3"/>
              <p:cNvSpPr/>
              <p:nvPr/>
            </p:nvSpPr>
            <p:spPr>
              <a:xfrm>
                <a:off x="4644007" y="276454"/>
                <a:ext cx="2232248" cy="223224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600" b="1" dirty="0"/>
              </a:p>
              <a:p>
                <a:pPr algn="ctr"/>
                <a:r>
                  <a:rPr lang="en-US" altLang="zh-CN" sz="1600" b="1" dirty="0"/>
                  <a:t>Courtesy (Considerate of others’ first)</a:t>
                </a:r>
                <a:endParaRPr lang="zh-CN" altLang="en-US" sz="1600" b="1" dirty="0"/>
              </a:p>
            </p:txBody>
          </p:sp>
          <p:sp>
            <p:nvSpPr>
              <p:cNvPr id="8" name="椭圆 7"/>
              <p:cNvSpPr/>
              <p:nvPr/>
            </p:nvSpPr>
            <p:spPr>
              <a:xfrm>
                <a:off x="6876256" y="2564904"/>
                <a:ext cx="2232248" cy="2160240"/>
              </a:xfrm>
              <a:prstGeom prst="ellipse">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600" b="1" dirty="0">
                  <a:solidFill>
                    <a:srgbClr val="002060"/>
                  </a:solidFill>
                </a:endParaRPr>
              </a:p>
              <a:p>
                <a:pPr algn="ctr"/>
                <a:r>
                  <a:rPr lang="en-US" altLang="zh-CN" sz="1600" b="1" dirty="0">
                    <a:solidFill>
                      <a:srgbClr val="002060"/>
                    </a:solidFill>
                  </a:rPr>
                  <a:t>Justice</a:t>
                </a:r>
              </a:p>
              <a:p>
                <a:pPr algn="ctr"/>
                <a:r>
                  <a:rPr lang="en-US" altLang="zh-CN" sz="1400" b="1" dirty="0">
                    <a:solidFill>
                      <a:srgbClr val="002060"/>
                    </a:solidFill>
                  </a:rPr>
                  <a:t>(Fair and Square at All situations)</a:t>
                </a:r>
                <a:endParaRPr lang="zh-CN" altLang="en-US" sz="1400" b="1" dirty="0">
                  <a:solidFill>
                    <a:srgbClr val="002060"/>
                  </a:solidFill>
                </a:endParaRPr>
              </a:p>
            </p:txBody>
          </p:sp>
          <p:sp>
            <p:nvSpPr>
              <p:cNvPr id="9" name="椭圆 8"/>
              <p:cNvSpPr/>
              <p:nvPr/>
            </p:nvSpPr>
            <p:spPr>
              <a:xfrm>
                <a:off x="2411760" y="2531535"/>
                <a:ext cx="2232248" cy="2232248"/>
              </a:xfrm>
              <a:prstGeom prst="ellipse">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600" b="1" dirty="0"/>
              </a:p>
              <a:p>
                <a:pPr algn="ctr"/>
                <a:r>
                  <a:rPr lang="en-US" altLang="zh-CN" sz="1400" b="1" dirty="0"/>
                  <a:t>Humaneness</a:t>
                </a:r>
              </a:p>
              <a:p>
                <a:pPr algn="ctr"/>
                <a:r>
                  <a:rPr lang="en-US" altLang="zh-CN" sz="1600" b="1" dirty="0"/>
                  <a:t>(Help People with pity)</a:t>
                </a:r>
                <a:endParaRPr lang="zh-CN" altLang="en-US" sz="1600" b="1" dirty="0"/>
              </a:p>
            </p:txBody>
          </p:sp>
          <p:sp>
            <p:nvSpPr>
              <p:cNvPr id="10" name="椭圆 9"/>
              <p:cNvSpPr/>
              <p:nvPr/>
            </p:nvSpPr>
            <p:spPr>
              <a:xfrm>
                <a:off x="4644007" y="4679481"/>
                <a:ext cx="2232248" cy="20882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600" b="1" dirty="0"/>
              </a:p>
              <a:p>
                <a:pPr algn="ctr"/>
                <a:r>
                  <a:rPr lang="en-US" altLang="zh-CN" sz="1600" b="1" dirty="0"/>
                  <a:t>Wisdom</a:t>
                </a:r>
              </a:p>
              <a:p>
                <a:pPr algn="ctr"/>
                <a:r>
                  <a:rPr lang="en-US" altLang="zh-CN" sz="1600" b="1" dirty="0"/>
                  <a:t>(Distinguish Right or Wrong)</a:t>
                </a:r>
                <a:endParaRPr lang="zh-CN" altLang="en-US" sz="1600" b="1" dirty="0"/>
              </a:p>
            </p:txBody>
          </p:sp>
          <p:sp>
            <p:nvSpPr>
              <p:cNvPr id="11" name="椭圆 10"/>
              <p:cNvSpPr/>
              <p:nvPr/>
            </p:nvSpPr>
            <p:spPr>
              <a:xfrm>
                <a:off x="4644008" y="2519240"/>
                <a:ext cx="2232248" cy="2160240"/>
              </a:xfrm>
              <a:prstGeom prst="ellipse">
                <a:avLst/>
              </a:prstGeom>
              <a:solidFill>
                <a:schemeClr val="accent3">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600" b="1" dirty="0">
                  <a:solidFill>
                    <a:schemeClr val="tx1"/>
                  </a:solidFill>
                </a:endParaRPr>
              </a:p>
              <a:p>
                <a:pPr algn="ctr"/>
                <a:r>
                  <a:rPr lang="en-US" altLang="zh-CN" sz="1600" b="1" dirty="0">
                    <a:solidFill>
                      <a:schemeClr val="tx1"/>
                    </a:solidFill>
                  </a:rPr>
                  <a:t>Sincerity</a:t>
                </a:r>
              </a:p>
              <a:p>
                <a:pPr algn="ctr"/>
                <a:r>
                  <a:rPr lang="en-US" altLang="zh-CN" sz="1600" b="1" dirty="0">
                    <a:solidFill>
                      <a:schemeClr val="tx1"/>
                    </a:solidFill>
                  </a:rPr>
                  <a:t>(DO a good deed to all Creatures)</a:t>
                </a:r>
                <a:endParaRPr lang="zh-CN" altLang="en-US" sz="1600" b="1" dirty="0">
                  <a:solidFill>
                    <a:schemeClr val="tx1"/>
                  </a:solidFill>
                </a:endParaRPr>
              </a:p>
            </p:txBody>
          </p:sp>
        </p:grpSp>
        <p:sp>
          <p:nvSpPr>
            <p:cNvPr id="14" name="TextBox 13">
              <a:extLst>
                <a:ext uri="{FF2B5EF4-FFF2-40B4-BE49-F238E27FC236}">
                  <a16:creationId xmlns:a16="http://schemas.microsoft.com/office/drawing/2014/main" id="{3B7D7BCC-C22B-4926-B0E8-479D2B64C060}"/>
                </a:ext>
              </a:extLst>
            </p:cNvPr>
            <p:cNvSpPr txBox="1"/>
            <p:nvPr/>
          </p:nvSpPr>
          <p:spPr>
            <a:xfrm>
              <a:off x="4005824" y="3066595"/>
              <a:ext cx="994037" cy="338554"/>
            </a:xfrm>
            <a:prstGeom prst="rect">
              <a:avLst/>
            </a:prstGeom>
            <a:solidFill>
              <a:schemeClr val="accent2"/>
            </a:solidFill>
          </p:spPr>
          <p:txBody>
            <a:bodyPr wrap="square" rtlCol="0">
              <a:spAutoFit/>
            </a:bodyPr>
            <a:lstStyle/>
            <a:p>
              <a:pPr algn="ctr"/>
              <a:r>
                <a:rPr lang="zh-CN" altLang="en-US" sz="1600" b="1" dirty="0">
                  <a:solidFill>
                    <a:schemeClr val="bg1"/>
                  </a:solidFill>
                </a:rPr>
                <a:t>惻隱之心</a:t>
              </a:r>
              <a:endParaRPr lang="en-CA" sz="1600" b="1" dirty="0">
                <a:solidFill>
                  <a:schemeClr val="bg1"/>
                </a:solidFill>
              </a:endParaRPr>
            </a:p>
          </p:txBody>
        </p:sp>
        <p:sp>
          <p:nvSpPr>
            <p:cNvPr id="15" name="TextBox 14">
              <a:extLst>
                <a:ext uri="{FF2B5EF4-FFF2-40B4-BE49-F238E27FC236}">
                  <a16:creationId xmlns:a16="http://schemas.microsoft.com/office/drawing/2014/main" id="{B11EB1B1-90EA-472F-BF0C-C9710B55A2C9}"/>
                </a:ext>
              </a:extLst>
            </p:cNvPr>
            <p:cNvSpPr txBox="1"/>
            <p:nvPr/>
          </p:nvSpPr>
          <p:spPr>
            <a:xfrm>
              <a:off x="5799326" y="1151344"/>
              <a:ext cx="1183526" cy="369332"/>
            </a:xfrm>
            <a:prstGeom prst="rect">
              <a:avLst/>
            </a:prstGeom>
            <a:noFill/>
          </p:spPr>
          <p:txBody>
            <a:bodyPr wrap="square" rtlCol="0">
              <a:spAutoFit/>
            </a:bodyPr>
            <a:lstStyle/>
            <a:p>
              <a:pPr algn="ctr"/>
              <a:r>
                <a:rPr lang="zh-CN" altLang="en-US" b="1" dirty="0">
                  <a:solidFill>
                    <a:schemeClr val="bg1"/>
                  </a:solidFill>
                </a:rPr>
                <a:t>辭讓之心</a:t>
              </a:r>
              <a:endParaRPr lang="en-CA" b="1" dirty="0">
                <a:solidFill>
                  <a:schemeClr val="bg1"/>
                </a:solidFill>
              </a:endParaRPr>
            </a:p>
          </p:txBody>
        </p:sp>
        <p:sp>
          <p:nvSpPr>
            <p:cNvPr id="16" name="TextBox 15">
              <a:extLst>
                <a:ext uri="{FF2B5EF4-FFF2-40B4-BE49-F238E27FC236}">
                  <a16:creationId xmlns:a16="http://schemas.microsoft.com/office/drawing/2014/main" id="{D2231722-383B-450A-9F73-A98874063839}"/>
                </a:ext>
              </a:extLst>
            </p:cNvPr>
            <p:cNvSpPr txBox="1"/>
            <p:nvPr/>
          </p:nvSpPr>
          <p:spPr>
            <a:xfrm>
              <a:off x="5847740" y="2920395"/>
              <a:ext cx="1009521" cy="369332"/>
            </a:xfrm>
            <a:prstGeom prst="rect">
              <a:avLst/>
            </a:prstGeom>
            <a:noFill/>
          </p:spPr>
          <p:txBody>
            <a:bodyPr wrap="square" rtlCol="0">
              <a:spAutoFit/>
            </a:bodyPr>
            <a:lstStyle/>
            <a:p>
              <a:pPr algn="ctr"/>
              <a:r>
                <a:rPr lang="zh-CN" altLang="en-US" b="1" dirty="0"/>
                <a:t>誠意</a:t>
              </a:r>
              <a:endParaRPr lang="en-CA" b="1" dirty="0"/>
            </a:p>
          </p:txBody>
        </p:sp>
        <p:sp>
          <p:nvSpPr>
            <p:cNvPr id="17" name="TextBox 16">
              <a:extLst>
                <a:ext uri="{FF2B5EF4-FFF2-40B4-BE49-F238E27FC236}">
                  <a16:creationId xmlns:a16="http://schemas.microsoft.com/office/drawing/2014/main" id="{43682853-2932-45E1-AC67-ADF10B47C837}"/>
                </a:ext>
              </a:extLst>
            </p:cNvPr>
            <p:cNvSpPr txBox="1"/>
            <p:nvPr/>
          </p:nvSpPr>
          <p:spPr>
            <a:xfrm>
              <a:off x="5942154" y="4785295"/>
              <a:ext cx="897870" cy="307777"/>
            </a:xfrm>
            <a:prstGeom prst="rect">
              <a:avLst/>
            </a:prstGeom>
            <a:solidFill>
              <a:schemeClr val="tx1"/>
            </a:solidFill>
          </p:spPr>
          <p:txBody>
            <a:bodyPr wrap="square" rtlCol="0">
              <a:spAutoFit/>
            </a:bodyPr>
            <a:lstStyle/>
            <a:p>
              <a:pPr algn="ctr"/>
              <a:r>
                <a:rPr lang="zh-CN" altLang="en-US" sz="1400" b="1" dirty="0">
                  <a:solidFill>
                    <a:schemeClr val="bg1"/>
                  </a:solidFill>
                </a:rPr>
                <a:t>是非之心</a:t>
              </a:r>
              <a:endParaRPr lang="en-CA" sz="1400" b="1" dirty="0">
                <a:solidFill>
                  <a:schemeClr val="bg1"/>
                </a:solidFill>
              </a:endParaRPr>
            </a:p>
          </p:txBody>
        </p:sp>
        <p:sp>
          <p:nvSpPr>
            <p:cNvPr id="18" name="TextBox 17">
              <a:extLst>
                <a:ext uri="{FF2B5EF4-FFF2-40B4-BE49-F238E27FC236}">
                  <a16:creationId xmlns:a16="http://schemas.microsoft.com/office/drawing/2014/main" id="{6A27B189-858C-445E-A8A7-C056869A66C3}"/>
                </a:ext>
              </a:extLst>
            </p:cNvPr>
            <p:cNvSpPr txBox="1"/>
            <p:nvPr/>
          </p:nvSpPr>
          <p:spPr>
            <a:xfrm>
              <a:off x="7621220" y="3000559"/>
              <a:ext cx="1183526" cy="369332"/>
            </a:xfrm>
            <a:prstGeom prst="rect">
              <a:avLst/>
            </a:prstGeom>
            <a:noFill/>
          </p:spPr>
          <p:txBody>
            <a:bodyPr wrap="square" rtlCol="0">
              <a:spAutoFit/>
            </a:bodyPr>
            <a:lstStyle/>
            <a:p>
              <a:pPr algn="ctr"/>
              <a:r>
                <a:rPr lang="zh-CN" altLang="en-US" b="1" dirty="0"/>
                <a:t>羞惡之心</a:t>
              </a:r>
              <a:endParaRPr lang="en-CA" b="1" dirty="0"/>
            </a:p>
          </p:txBody>
        </p:sp>
      </p:grpSp>
      <p:pic>
        <p:nvPicPr>
          <p:cNvPr id="1028" name="Picture 4" descr="Internal injury of seven emotionsì ëí ì´ë¯¸ì§ ê²ìê²°ê³¼">
            <a:extLst>
              <a:ext uri="{FF2B5EF4-FFF2-40B4-BE49-F238E27FC236}">
                <a16:creationId xmlns:a16="http://schemas.microsoft.com/office/drawing/2014/main" id="{773CFE5B-9716-43A2-9072-9C416920D2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327" y="1868194"/>
            <a:ext cx="4190367" cy="4880666"/>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a:extLst>
              <a:ext uri="{FF2B5EF4-FFF2-40B4-BE49-F238E27FC236}">
                <a16:creationId xmlns:a16="http://schemas.microsoft.com/office/drawing/2014/main" id="{85FBBA0F-185E-4579-84C9-C2702213D2DA}"/>
              </a:ext>
            </a:extLst>
          </p:cNvPr>
          <p:cNvSpPr txBox="1">
            <a:spLocks/>
          </p:cNvSpPr>
          <p:nvPr/>
        </p:nvSpPr>
        <p:spPr>
          <a:xfrm>
            <a:off x="-1" y="0"/>
            <a:ext cx="11929145" cy="792556"/>
          </a:xfrm>
          <a:prstGeom prst="rect">
            <a:avLst/>
          </a:prstGeom>
        </p:spPr>
        <p:txBody>
          <a:bodyPr vert="horz" lIns="91440" tIns="45720" rIns="91440" bIns="45720" rtlCol="0" anchor="b">
            <a:normAutofit fontScale="97500"/>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CA" altLang="zh-CN" sz="4000" b="1" dirty="0">
                <a:solidFill>
                  <a:schemeClr val="tx2"/>
                </a:solidFill>
                <a:latin typeface="+mn-ea"/>
                <a:ea typeface="+mn-ea"/>
              </a:rPr>
              <a:t>   </a:t>
            </a:r>
            <a:r>
              <a:rPr lang="en-CA" altLang="zh-CN" sz="3700" b="1" dirty="0">
                <a:solidFill>
                  <a:schemeClr val="tx2"/>
                </a:solidFill>
                <a:latin typeface="+mn-ea"/>
                <a:ea typeface="+mn-ea"/>
              </a:rPr>
              <a:t>3</a:t>
            </a:r>
            <a:r>
              <a:rPr lang="en-US" altLang="zh-CN" sz="3700" b="1" dirty="0">
                <a:solidFill>
                  <a:schemeClr val="tx2"/>
                </a:solidFill>
                <a:latin typeface="+mn-ea"/>
                <a:ea typeface="+mn-ea"/>
              </a:rPr>
              <a:t>. </a:t>
            </a:r>
            <a:r>
              <a:rPr lang="zh-CN" altLang="en-US" sz="3700" b="1" dirty="0">
                <a:solidFill>
                  <a:schemeClr val="tx2"/>
                </a:solidFill>
                <a:latin typeface="+mn-ea"/>
                <a:ea typeface="+mn-ea"/>
              </a:rPr>
              <a:t>治未病 ； 正气内存 邪不可干；七情</a:t>
            </a:r>
            <a:endParaRPr lang="en-CA" sz="3700" b="1" dirty="0">
              <a:solidFill>
                <a:schemeClr val="tx2"/>
              </a:solidFill>
              <a:latin typeface="+mn-ea"/>
              <a:ea typeface="+mn-ea"/>
            </a:endParaRPr>
          </a:p>
        </p:txBody>
      </p:sp>
      <p:sp>
        <p:nvSpPr>
          <p:cNvPr id="21" name="Rectangle 20">
            <a:extLst>
              <a:ext uri="{FF2B5EF4-FFF2-40B4-BE49-F238E27FC236}">
                <a16:creationId xmlns:a16="http://schemas.microsoft.com/office/drawing/2014/main" id="{3791CAC4-59DC-4B34-A570-DF566F295E55}"/>
              </a:ext>
            </a:extLst>
          </p:cNvPr>
          <p:cNvSpPr/>
          <p:nvPr/>
        </p:nvSpPr>
        <p:spPr>
          <a:xfrm>
            <a:off x="412376" y="702667"/>
            <a:ext cx="11689987" cy="400110"/>
          </a:xfrm>
          <a:prstGeom prst="rect">
            <a:avLst/>
          </a:prstGeom>
        </p:spPr>
        <p:txBody>
          <a:bodyPr wrap="square">
            <a:spAutoFit/>
          </a:bodyPr>
          <a:lstStyle/>
          <a:p>
            <a:r>
              <a:rPr lang="en-US" altLang="zh-CN" sz="2000" b="1" dirty="0">
                <a:solidFill>
                  <a:schemeClr val="tx2"/>
                </a:solidFill>
                <a:latin typeface="+mn-ea"/>
              </a:rPr>
              <a:t>P</a:t>
            </a:r>
            <a:r>
              <a:rPr lang="en-US" sz="2000" b="1" dirty="0">
                <a:solidFill>
                  <a:schemeClr val="tx2"/>
                </a:solidFill>
              </a:rPr>
              <a:t>revention </a:t>
            </a:r>
            <a:r>
              <a:rPr lang="en-CA" altLang="zh-CN" sz="2000" b="1" dirty="0">
                <a:solidFill>
                  <a:schemeClr val="tx2"/>
                </a:solidFill>
                <a:latin typeface="+mn-ea"/>
              </a:rPr>
              <a:t>of disease: </a:t>
            </a:r>
            <a:r>
              <a:rPr lang="en-US" altLang="zh-CN" sz="2000" b="1" dirty="0">
                <a:solidFill>
                  <a:schemeClr val="tx2"/>
                </a:solidFill>
                <a:latin typeface="+mn-ea"/>
              </a:rPr>
              <a:t>D</a:t>
            </a:r>
            <a:r>
              <a:rPr lang="en-US" sz="2000" dirty="0">
                <a:solidFill>
                  <a:schemeClr val="tx2"/>
                </a:solidFill>
              </a:rPr>
              <a:t>epletion of essence causing deficiency ; </a:t>
            </a:r>
            <a:r>
              <a:rPr lang="en-CA" altLang="zh-CN" sz="2000" b="1" dirty="0">
                <a:solidFill>
                  <a:schemeClr val="tx2"/>
                </a:solidFill>
                <a:latin typeface="+mn-ea"/>
              </a:rPr>
              <a:t>Seven emotions</a:t>
            </a:r>
            <a:endParaRPr lang="en-CA" sz="2000" b="1" dirty="0">
              <a:solidFill>
                <a:schemeClr val="tx2"/>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CD735-FAED-42E1-9C5E-8AF291904695}"/>
              </a:ext>
            </a:extLst>
          </p:cNvPr>
          <p:cNvSpPr>
            <a:spLocks noGrp="1"/>
          </p:cNvSpPr>
          <p:nvPr>
            <p:ph type="title"/>
          </p:nvPr>
        </p:nvSpPr>
        <p:spPr>
          <a:xfrm>
            <a:off x="-1" y="215153"/>
            <a:ext cx="11438965" cy="808304"/>
          </a:xfrm>
        </p:spPr>
        <p:txBody>
          <a:bodyPr>
            <a:normAutofit/>
          </a:bodyPr>
          <a:lstStyle/>
          <a:p>
            <a:r>
              <a:rPr lang="en-CA" altLang="zh-CN" b="1" dirty="0">
                <a:solidFill>
                  <a:schemeClr val="tx2"/>
                </a:solidFill>
                <a:latin typeface="+mn-ea"/>
                <a:ea typeface="+mn-ea"/>
              </a:rPr>
              <a:t>   4</a:t>
            </a:r>
            <a:r>
              <a:rPr lang="en-US" altLang="zh-CN" b="1" dirty="0">
                <a:solidFill>
                  <a:schemeClr val="tx2"/>
                </a:solidFill>
                <a:latin typeface="+mn-ea"/>
                <a:ea typeface="+mn-ea"/>
              </a:rPr>
              <a:t>. </a:t>
            </a:r>
            <a:r>
              <a:rPr lang="zh-CN" altLang="en-US" b="1" dirty="0">
                <a:solidFill>
                  <a:schemeClr val="tx2"/>
                </a:solidFill>
                <a:latin typeface="+mn-ea"/>
              </a:rPr>
              <a:t>遗传学和表觀遗传学  </a:t>
            </a:r>
            <a:r>
              <a:rPr lang="en-US" altLang="zh-CN" b="1" dirty="0">
                <a:solidFill>
                  <a:schemeClr val="tx2"/>
                </a:solidFill>
                <a:latin typeface="+mn-ea"/>
                <a:ea typeface="+mn-ea"/>
              </a:rPr>
              <a:t>Genetics and </a:t>
            </a:r>
            <a:r>
              <a:rPr lang="en-CA" altLang="zh-CN" b="1" dirty="0">
                <a:solidFill>
                  <a:schemeClr val="tx2"/>
                </a:solidFill>
                <a:latin typeface="+mn-ea"/>
                <a:ea typeface="+mn-ea"/>
              </a:rPr>
              <a:t>Epigenetics</a:t>
            </a:r>
            <a:endParaRPr lang="en-CA" b="1" dirty="0">
              <a:solidFill>
                <a:schemeClr val="tx2"/>
              </a:solidFill>
              <a:latin typeface="+mn-ea"/>
              <a:ea typeface="+mn-ea"/>
            </a:endParaRPr>
          </a:p>
        </p:txBody>
      </p:sp>
      <p:pic>
        <p:nvPicPr>
          <p:cNvPr id="5" name="Content Placeholder 4">
            <a:extLst>
              <a:ext uri="{FF2B5EF4-FFF2-40B4-BE49-F238E27FC236}">
                <a16:creationId xmlns:a16="http://schemas.microsoft.com/office/drawing/2014/main" id="{4A72CA5A-9B82-42C6-A2E2-9C0F32A4140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0" y="1613089"/>
            <a:ext cx="6356451" cy="4502485"/>
          </a:xfrm>
        </p:spPr>
      </p:pic>
      <p:pic>
        <p:nvPicPr>
          <p:cNvPr id="7" name="Picture 6">
            <a:extLst>
              <a:ext uri="{FF2B5EF4-FFF2-40B4-BE49-F238E27FC236}">
                <a16:creationId xmlns:a16="http://schemas.microsoft.com/office/drawing/2014/main" id="{6E93B84E-04DB-4711-AD6F-A5586EE481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7882" y="1613088"/>
            <a:ext cx="5933507" cy="4502485"/>
          </a:xfrm>
          <a:prstGeom prst="rect">
            <a:avLst/>
          </a:prstGeom>
        </p:spPr>
      </p:pic>
    </p:spTree>
    <p:extLst>
      <p:ext uri="{BB962C8B-B14F-4D97-AF65-F5344CB8AC3E}">
        <p14:creationId xmlns:p14="http://schemas.microsoft.com/office/powerpoint/2010/main" val="1954869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10798" y="1149977"/>
            <a:ext cx="5646097" cy="584775"/>
          </a:xfrm>
          <a:prstGeom prst="rect">
            <a:avLst/>
          </a:prstGeom>
          <a:noFill/>
        </p:spPr>
        <p:txBody>
          <a:bodyPr wrap="none" lIns="91440" tIns="45720" rIns="91440" bIns="45720">
            <a:spAutoFit/>
          </a:bodyPr>
          <a:lstStyle/>
          <a:p>
            <a:pPr algn="ctr"/>
            <a:r>
              <a:rPr lang="en-US" sz="3200" b="1" dirty="0">
                <a:solidFill>
                  <a:schemeClr val="tx2"/>
                </a:solidFill>
                <a:latin typeface="+mj-lt"/>
              </a:rPr>
              <a:t>1. Quantum Medicine and Qi</a:t>
            </a:r>
            <a:endParaRPr lang="en-US" sz="3200" b="1" cap="none" spc="300" dirty="0">
              <a:ln w="11430" cmpd="sng">
                <a:solidFill>
                  <a:schemeClr val="accent1">
                    <a:tint val="10000"/>
                  </a:schemeClr>
                </a:solidFill>
                <a:prstDash val="solid"/>
                <a:miter lim="800000"/>
              </a:ln>
              <a:solidFill>
                <a:schemeClr val="tx2"/>
              </a:solidFill>
              <a:effectLst>
                <a:glow rad="45500">
                  <a:schemeClr val="accent1">
                    <a:satMod val="220000"/>
                    <a:alpha val="35000"/>
                  </a:schemeClr>
                </a:glow>
              </a:effectLst>
              <a:latin typeface="+mj-lt"/>
            </a:endParaRPr>
          </a:p>
        </p:txBody>
      </p:sp>
      <p:grpSp>
        <p:nvGrpSpPr>
          <p:cNvPr id="3" name="Group 2">
            <a:extLst>
              <a:ext uri="{FF2B5EF4-FFF2-40B4-BE49-F238E27FC236}">
                <a16:creationId xmlns:a16="http://schemas.microsoft.com/office/drawing/2014/main" id="{1080A438-B02B-4CA2-8E6E-32A1CE9FF0E7}"/>
              </a:ext>
            </a:extLst>
          </p:cNvPr>
          <p:cNvGrpSpPr/>
          <p:nvPr/>
        </p:nvGrpSpPr>
        <p:grpSpPr>
          <a:xfrm>
            <a:off x="1514318" y="2015478"/>
            <a:ext cx="10247376" cy="4393255"/>
            <a:chOff x="2604558" y="1132557"/>
            <a:chExt cx="11077348" cy="5337711"/>
          </a:xfrm>
        </p:grpSpPr>
        <p:grpSp>
          <p:nvGrpSpPr>
            <p:cNvPr id="2" name="Group 1"/>
            <p:cNvGrpSpPr/>
            <p:nvPr/>
          </p:nvGrpSpPr>
          <p:grpSpPr>
            <a:xfrm>
              <a:off x="2609850" y="1132557"/>
              <a:ext cx="9582150" cy="4830093"/>
              <a:chOff x="0" y="28078"/>
              <a:chExt cx="11430000" cy="6858000"/>
            </a:xfrm>
          </p:grpSpPr>
          <p:pic>
            <p:nvPicPr>
              <p:cNvPr id="100354" name="Picture 2" descr="http://mresonance.com/wp-content/uploads/2014/10/CAM-Banner.jpg"/>
              <p:cNvPicPr>
                <a:picLocks noChangeAspect="1" noChangeArrowheads="1"/>
              </p:cNvPicPr>
              <p:nvPr/>
            </p:nvPicPr>
            <p:blipFill>
              <a:blip r:embed="rId2"/>
              <a:srcRect/>
              <a:stretch>
                <a:fillRect/>
              </a:stretch>
            </p:blipFill>
            <p:spPr bwMode="auto">
              <a:xfrm>
                <a:off x="0" y="28078"/>
                <a:ext cx="11430000" cy="6858000"/>
              </a:xfrm>
              <a:prstGeom prst="rect">
                <a:avLst/>
              </a:prstGeom>
              <a:noFill/>
            </p:spPr>
          </p:pic>
          <p:sp>
            <p:nvSpPr>
              <p:cNvPr id="4" name="矩形 3"/>
              <p:cNvSpPr/>
              <p:nvPr/>
            </p:nvSpPr>
            <p:spPr>
              <a:xfrm>
                <a:off x="8284205" y="391114"/>
                <a:ext cx="2759492" cy="796412"/>
              </a:xfrm>
              <a:prstGeom prst="rect">
                <a:avLst/>
              </a:prstGeom>
              <a:solidFill>
                <a:schemeClr val="tx2">
                  <a:lumMod val="60000"/>
                  <a:lumOff val="40000"/>
                </a:schemeClr>
              </a:solidFill>
              <a:ln>
                <a:solidFill>
                  <a:schemeClr val="tx2">
                    <a:lumMod val="40000"/>
                    <a:lumOff val="60000"/>
                  </a:schemeClr>
                </a:solidFill>
              </a:ln>
            </p:spPr>
            <p:txBody>
              <a:bodyPr wrap="square">
                <a:spAutoFit/>
              </a:bodyPr>
              <a:lstStyle/>
              <a:p>
                <a:r>
                  <a:rPr lang="en-US" altLang="zh-CN" sz="2400" dirty="0" err="1">
                    <a:solidFill>
                      <a:schemeClr val="bg1"/>
                    </a:solidFill>
                  </a:rPr>
                  <a:t>Ayurveda</a:t>
                </a:r>
                <a:endParaRPr lang="zh-CN" altLang="en-US" sz="2400" dirty="0">
                  <a:solidFill>
                    <a:schemeClr val="bg1"/>
                  </a:solidFill>
                </a:endParaRPr>
              </a:p>
            </p:txBody>
          </p:sp>
        </p:grpSp>
        <p:sp>
          <p:nvSpPr>
            <p:cNvPr id="7" name="TextBox 6"/>
            <p:cNvSpPr txBox="1"/>
            <p:nvPr/>
          </p:nvSpPr>
          <p:spPr>
            <a:xfrm>
              <a:off x="2604558" y="6058932"/>
              <a:ext cx="11077348" cy="411336"/>
            </a:xfrm>
            <a:prstGeom prst="rect">
              <a:avLst/>
            </a:prstGeom>
            <a:noFill/>
          </p:spPr>
          <p:txBody>
            <a:bodyPr wrap="square" rtlCol="0">
              <a:spAutoFit/>
            </a:bodyPr>
            <a:lstStyle/>
            <a:p>
              <a:r>
                <a:rPr lang="en-US" altLang="zh-CN" sz="1600" b="1" dirty="0"/>
                <a:t>AS the development of the Quantum medicine, Western medical scientists found the similarities …</a:t>
              </a:r>
              <a:endParaRPr lang="zh-CN" altLang="en-US" sz="1600" b="1" dirty="0"/>
            </a:p>
          </p:txBody>
        </p:sp>
      </p:grpSp>
      <p:sp>
        <p:nvSpPr>
          <p:cNvPr id="8" name="Rectangle 7">
            <a:extLst>
              <a:ext uri="{FF2B5EF4-FFF2-40B4-BE49-F238E27FC236}">
                <a16:creationId xmlns:a16="http://schemas.microsoft.com/office/drawing/2014/main" id="{84FB9DDA-8817-4448-8AE8-9A272EEE3C56}"/>
              </a:ext>
            </a:extLst>
          </p:cNvPr>
          <p:cNvSpPr/>
          <p:nvPr/>
        </p:nvSpPr>
        <p:spPr>
          <a:xfrm>
            <a:off x="0" y="0"/>
            <a:ext cx="12192000" cy="830997"/>
          </a:xfrm>
          <a:prstGeom prst="rect">
            <a:avLst/>
          </a:prstGeom>
          <a:solidFill>
            <a:schemeClr val="accent1">
              <a:lumMod val="50000"/>
            </a:schemeClr>
          </a:solidFill>
        </p:spPr>
        <p:txBody>
          <a:bodyPr wrap="square" lIns="91440" tIns="45720" rIns="91440" bIns="45720">
            <a:spAutoFit/>
          </a:bodyPr>
          <a:lstStyle/>
          <a:p>
            <a:pPr algn="ctr"/>
            <a:r>
              <a:rPr lang="en-US" sz="4800" dirty="0">
                <a:ln w="0"/>
                <a:solidFill>
                  <a:schemeClr val="bg1"/>
                </a:solidFill>
                <a:effectLst>
                  <a:outerShdw blurRad="38100" dist="19050" dir="2700000" algn="tl" rotWithShape="0">
                    <a:schemeClr val="dk1">
                      <a:alpha val="40000"/>
                    </a:schemeClr>
                  </a:outerShdw>
                </a:effectLst>
              </a:rPr>
              <a:t>Scientific basis of Chinese Medicine</a:t>
            </a:r>
          </a:p>
        </p:txBody>
      </p:sp>
    </p:spTree>
    <p:extLst>
      <p:ext uri="{BB962C8B-B14F-4D97-AF65-F5344CB8AC3E}">
        <p14:creationId xmlns:p14="http://schemas.microsoft.com/office/powerpoint/2010/main" val="10426851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www.holisticwellnesshome.com/images/auric-laye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4249" y="864448"/>
            <a:ext cx="2915566" cy="443612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www.eaglespiritministry.com/shared/images/esaseeingaura.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9235" y="881335"/>
            <a:ext cx="2721099" cy="4510109"/>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etheric-bod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0173" y="864448"/>
            <a:ext cx="2280062" cy="446891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94958" y="6059463"/>
            <a:ext cx="1533724" cy="646331"/>
          </a:xfrm>
          <a:prstGeom prst="rect">
            <a:avLst/>
          </a:prstGeom>
          <a:noFill/>
        </p:spPr>
        <p:txBody>
          <a:bodyPr wrap="square" rtlCol="0">
            <a:spAutoFit/>
          </a:bodyPr>
          <a:lstStyle/>
          <a:p>
            <a:r>
              <a:rPr lang="en-US" sz="3600" b="1" dirty="0"/>
              <a:t>Body</a:t>
            </a:r>
          </a:p>
        </p:txBody>
      </p:sp>
      <p:sp>
        <p:nvSpPr>
          <p:cNvPr id="9" name="TextBox 8"/>
          <p:cNvSpPr txBox="1"/>
          <p:nvPr/>
        </p:nvSpPr>
        <p:spPr>
          <a:xfrm>
            <a:off x="3336965" y="6059463"/>
            <a:ext cx="5025587" cy="646331"/>
          </a:xfrm>
          <a:prstGeom prst="rect">
            <a:avLst/>
          </a:prstGeom>
          <a:noFill/>
        </p:spPr>
        <p:txBody>
          <a:bodyPr wrap="square" rtlCol="0">
            <a:spAutoFit/>
          </a:bodyPr>
          <a:lstStyle/>
          <a:p>
            <a:r>
              <a:rPr lang="en-US" sz="3600" b="1" dirty="0"/>
              <a:t>Quantum Energy Field</a:t>
            </a:r>
          </a:p>
        </p:txBody>
      </p:sp>
      <p:sp>
        <p:nvSpPr>
          <p:cNvPr id="10" name="TextBox 9"/>
          <p:cNvSpPr txBox="1"/>
          <p:nvPr/>
        </p:nvSpPr>
        <p:spPr>
          <a:xfrm>
            <a:off x="8648186" y="6059462"/>
            <a:ext cx="1688119" cy="646331"/>
          </a:xfrm>
          <a:prstGeom prst="rect">
            <a:avLst/>
          </a:prstGeom>
          <a:noFill/>
        </p:spPr>
        <p:txBody>
          <a:bodyPr wrap="square" rtlCol="0">
            <a:spAutoFit/>
          </a:bodyPr>
          <a:lstStyle/>
          <a:p>
            <a:r>
              <a:rPr lang="en-US" sz="3600" b="1" dirty="0"/>
              <a:t>Mind</a:t>
            </a:r>
          </a:p>
        </p:txBody>
      </p:sp>
      <p:graphicFrame>
        <p:nvGraphicFramePr>
          <p:cNvPr id="11" name="Table 10"/>
          <p:cNvGraphicFramePr>
            <a:graphicFrameLocks noGrp="1"/>
          </p:cNvGraphicFramePr>
          <p:nvPr>
            <p:extLst/>
          </p:nvPr>
        </p:nvGraphicFramePr>
        <p:xfrm>
          <a:off x="1813504" y="5408539"/>
          <a:ext cx="533400" cy="640080"/>
        </p:xfrm>
        <a:graphic>
          <a:graphicData uri="http://schemas.openxmlformats.org/drawingml/2006/table">
            <a:tbl>
              <a:tblPr/>
              <a:tblGrid>
                <a:gridCol w="533400">
                  <a:extLst>
                    <a:ext uri="{9D8B030D-6E8A-4147-A177-3AD203B41FA5}">
                      <a16:colId xmlns:a16="http://schemas.microsoft.com/office/drawing/2014/main" val="20000"/>
                    </a:ext>
                  </a:extLst>
                </a:gridCol>
              </a:tblGrid>
              <a:tr h="373380">
                <a:tc>
                  <a:txBody>
                    <a:bodyPr/>
                    <a:lstStyle/>
                    <a:p>
                      <a:r>
                        <a:rPr lang="ja-JP" altLang="en-US" sz="3600" b="1" dirty="0">
                          <a:effectLst/>
                          <a:latin typeface="굴림" panose="020B0600000101010101" pitchFamily="34" charset="-127"/>
                          <a:ea typeface="굴림" panose="020B0600000101010101" pitchFamily="34" charset="-127"/>
                        </a:rPr>
                        <a:t>精</a:t>
                      </a:r>
                    </a:p>
                  </a:txBody>
                  <a:tcPr>
                    <a:lnL>
                      <a:noFill/>
                    </a:lnL>
                    <a:lnR>
                      <a:noFill/>
                    </a:lnR>
                    <a:lnT>
                      <a:noFill/>
                    </a:lnT>
                    <a:lnB>
                      <a:noFill/>
                    </a:lnB>
                    <a:noFill/>
                  </a:tcPr>
                </a:tc>
                <a:extLst>
                  <a:ext uri="{0D108BD9-81ED-4DB2-BD59-A6C34878D82A}">
                    <a16:rowId xmlns:a16="http://schemas.microsoft.com/office/drawing/2014/main" val="10000"/>
                  </a:ext>
                </a:extLst>
              </a:tr>
            </a:tbl>
          </a:graphicData>
        </a:graphic>
      </p:graphicFrame>
      <p:sp>
        <p:nvSpPr>
          <p:cNvPr id="12" name="Rectangle 11"/>
          <p:cNvSpPr/>
          <p:nvPr/>
        </p:nvSpPr>
        <p:spPr>
          <a:xfrm>
            <a:off x="8885359" y="5442466"/>
            <a:ext cx="647934" cy="646331"/>
          </a:xfrm>
          <a:prstGeom prst="rect">
            <a:avLst/>
          </a:prstGeom>
        </p:spPr>
        <p:txBody>
          <a:bodyPr wrap="none">
            <a:spAutoFit/>
          </a:bodyPr>
          <a:lstStyle/>
          <a:p>
            <a:r>
              <a:rPr lang="ja-JP" altLang="en-US" sz="3600" b="1" dirty="0"/>
              <a:t>神</a:t>
            </a:r>
            <a:endParaRPr lang="en-US" sz="3600" b="1" dirty="0"/>
          </a:p>
        </p:txBody>
      </p:sp>
      <p:sp>
        <p:nvSpPr>
          <p:cNvPr id="13" name="Rectangle 12"/>
          <p:cNvSpPr/>
          <p:nvPr/>
        </p:nvSpPr>
        <p:spPr>
          <a:xfrm>
            <a:off x="5217799" y="5413132"/>
            <a:ext cx="767365" cy="646331"/>
          </a:xfrm>
          <a:prstGeom prst="rect">
            <a:avLst/>
          </a:prstGeom>
        </p:spPr>
        <p:txBody>
          <a:bodyPr wrap="square">
            <a:spAutoFit/>
          </a:bodyPr>
          <a:lstStyle/>
          <a:p>
            <a:r>
              <a:rPr lang="ja-JP" altLang="en-US" sz="3600" b="1" dirty="0">
                <a:solidFill>
                  <a:srgbClr val="333333"/>
                </a:solidFill>
                <a:latin typeface="굴림" panose="020B0600000101010101" pitchFamily="34" charset="-127"/>
                <a:ea typeface="굴림" panose="020B0600000101010101" pitchFamily="34" charset="-127"/>
              </a:rPr>
              <a:t>气</a:t>
            </a:r>
            <a:endParaRPr lang="en-US" sz="3600" b="1" dirty="0"/>
          </a:p>
        </p:txBody>
      </p:sp>
      <p:sp>
        <p:nvSpPr>
          <p:cNvPr id="5" name="Right Arrow 4"/>
          <p:cNvSpPr/>
          <p:nvPr/>
        </p:nvSpPr>
        <p:spPr>
          <a:xfrm rot="10800000">
            <a:off x="6830334" y="2768707"/>
            <a:ext cx="889000" cy="66040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rot="10800000">
            <a:off x="3220235" y="2768707"/>
            <a:ext cx="889000" cy="66040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49624" y="178613"/>
            <a:ext cx="11698941" cy="523220"/>
          </a:xfrm>
          <a:prstGeom prst="rect">
            <a:avLst/>
          </a:prstGeom>
          <a:noFill/>
        </p:spPr>
        <p:txBody>
          <a:bodyPr wrap="square" rtlCol="0">
            <a:spAutoFit/>
          </a:bodyPr>
          <a:lstStyle/>
          <a:p>
            <a:r>
              <a:rPr lang="en-US" sz="2800" b="1" dirty="0">
                <a:solidFill>
                  <a:srgbClr val="C00000"/>
                </a:solidFill>
              </a:rPr>
              <a:t>Body and Mind is separated but connected by Quantum Energy Field</a:t>
            </a:r>
          </a:p>
        </p:txBody>
      </p:sp>
      <p:sp>
        <p:nvSpPr>
          <p:cNvPr id="14" name="矩形 13"/>
          <p:cNvSpPr/>
          <p:nvPr/>
        </p:nvSpPr>
        <p:spPr>
          <a:xfrm>
            <a:off x="1264019" y="4987409"/>
            <a:ext cx="1632370" cy="369332"/>
          </a:xfrm>
          <a:prstGeom prst="rect">
            <a:avLst/>
          </a:prstGeom>
        </p:spPr>
        <p:txBody>
          <a:bodyPr wrap="none">
            <a:spAutoFit/>
          </a:bodyPr>
          <a:lstStyle/>
          <a:p>
            <a:r>
              <a:rPr lang="en-US" altLang="zh-CN" dirty="0"/>
              <a:t>Innate Essence </a:t>
            </a:r>
            <a:endParaRPr lang="zh-CN" altLang="en-US" dirty="0"/>
          </a:p>
        </p:txBody>
      </p:sp>
      <p:sp>
        <p:nvSpPr>
          <p:cNvPr id="16" name="矩形 15"/>
          <p:cNvSpPr/>
          <p:nvPr/>
        </p:nvSpPr>
        <p:spPr>
          <a:xfrm>
            <a:off x="4134675" y="4987409"/>
            <a:ext cx="2670218" cy="369332"/>
          </a:xfrm>
          <a:prstGeom prst="rect">
            <a:avLst/>
          </a:prstGeom>
        </p:spPr>
        <p:txBody>
          <a:bodyPr wrap="none">
            <a:spAutoFit/>
          </a:bodyPr>
          <a:lstStyle/>
          <a:p>
            <a:r>
              <a:rPr lang="en-US" altLang="zh-CN" dirty="0"/>
              <a:t>Motion and Variation of </a:t>
            </a:r>
            <a:r>
              <a:rPr lang="en-US" altLang="zh-CN" dirty="0" err="1"/>
              <a:t>Qi</a:t>
            </a:r>
            <a:endParaRPr lang="zh-CN" altLang="zh-CN" dirty="0"/>
          </a:p>
        </p:txBody>
      </p:sp>
      <p:sp>
        <p:nvSpPr>
          <p:cNvPr id="17" name="矩形 16"/>
          <p:cNvSpPr/>
          <p:nvPr/>
        </p:nvSpPr>
        <p:spPr>
          <a:xfrm>
            <a:off x="8063903" y="5022112"/>
            <a:ext cx="2625912" cy="369332"/>
          </a:xfrm>
          <a:prstGeom prst="rect">
            <a:avLst/>
          </a:prstGeom>
        </p:spPr>
        <p:txBody>
          <a:bodyPr wrap="none">
            <a:spAutoFit/>
          </a:bodyPr>
          <a:lstStyle/>
          <a:p>
            <a:r>
              <a:rPr lang="en-US" altLang="zh-CN" dirty="0"/>
              <a:t>The spirit /Mental Activity</a:t>
            </a:r>
            <a:endParaRPr lang="zh-CN" altLang="zh-CN" dirty="0"/>
          </a:p>
        </p:txBody>
      </p:sp>
    </p:spTree>
    <p:extLst>
      <p:ext uri="{BB962C8B-B14F-4D97-AF65-F5344CB8AC3E}">
        <p14:creationId xmlns:p14="http://schemas.microsoft.com/office/powerpoint/2010/main" val="15422008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Shape 449"/>
          <p:cNvSpPr/>
          <p:nvPr/>
        </p:nvSpPr>
        <p:spPr>
          <a:xfrm>
            <a:off x="495545" y="1603549"/>
            <a:ext cx="11696455" cy="132343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gn="just">
              <a:defRPr sz="1400">
                <a:solidFill>
                  <a:srgbClr val="FFC000"/>
                </a:solidFill>
              </a:defRPr>
            </a:pPr>
            <a:r>
              <a:rPr sz="2000" b="1" dirty="0">
                <a:solidFill>
                  <a:schemeClr val="tx2"/>
                </a:solidFill>
              </a:rPr>
              <a:t>Atom is the smallest material thing, and all of the creatures are composed of atom.</a:t>
            </a:r>
          </a:p>
          <a:p>
            <a:pPr algn="just">
              <a:defRPr sz="1400">
                <a:solidFill>
                  <a:srgbClr val="FFC000"/>
                </a:solidFill>
              </a:defRPr>
            </a:pPr>
            <a:r>
              <a:rPr sz="2000" b="1" dirty="0">
                <a:solidFill>
                  <a:schemeClr val="tx2"/>
                </a:solidFill>
              </a:rPr>
              <a:t>Inside a atom there is nucleus.</a:t>
            </a:r>
          </a:p>
          <a:p>
            <a:pPr algn="just">
              <a:defRPr sz="1400">
                <a:solidFill>
                  <a:srgbClr val="FFC000"/>
                </a:solidFill>
              </a:defRPr>
            </a:pPr>
            <a:r>
              <a:rPr sz="2000" b="1" dirty="0">
                <a:solidFill>
                  <a:schemeClr val="tx2"/>
                </a:solidFill>
              </a:rPr>
              <a:t>Inside a nucleus there is quantum.</a:t>
            </a:r>
          </a:p>
          <a:p>
            <a:pPr algn="just">
              <a:defRPr sz="1400">
                <a:solidFill>
                  <a:srgbClr val="FFC000"/>
                </a:solidFill>
              </a:defRPr>
            </a:pPr>
            <a:r>
              <a:rPr sz="2000" b="1" dirty="0">
                <a:solidFill>
                  <a:schemeClr val="tx2"/>
                </a:solidFill>
              </a:rPr>
              <a:t>Quantum exists sometimes as material, sometimes as a vibration by a human’s will.</a:t>
            </a:r>
          </a:p>
        </p:txBody>
      </p:sp>
      <p:grpSp>
        <p:nvGrpSpPr>
          <p:cNvPr id="4" name="Group 3">
            <a:extLst>
              <a:ext uri="{FF2B5EF4-FFF2-40B4-BE49-F238E27FC236}">
                <a16:creationId xmlns:a16="http://schemas.microsoft.com/office/drawing/2014/main" id="{347CF97C-7A7A-4CB1-B1A2-B7B90B6952D6}"/>
              </a:ext>
            </a:extLst>
          </p:cNvPr>
          <p:cNvGrpSpPr/>
          <p:nvPr/>
        </p:nvGrpSpPr>
        <p:grpSpPr>
          <a:xfrm>
            <a:off x="495545" y="3142130"/>
            <a:ext cx="10717020" cy="3228976"/>
            <a:chOff x="565021" y="3429000"/>
            <a:chExt cx="10717020" cy="3228976"/>
          </a:xfrm>
        </p:grpSpPr>
        <p:pic>
          <p:nvPicPr>
            <p:cNvPr id="446" name="image16.jpeg" descr="https://s-media-cache-ak0.pinimg.com/736x/10/4f/70/104f7076dabe61ac9fcdf7e27efc5c5e.jpg"/>
            <p:cNvPicPr>
              <a:picLocks noChangeAspect="1"/>
            </p:cNvPicPr>
            <p:nvPr/>
          </p:nvPicPr>
          <p:blipFill>
            <a:blip r:embed="rId2">
              <a:extLst/>
            </a:blip>
            <a:stretch>
              <a:fillRect/>
            </a:stretch>
          </p:blipFill>
          <p:spPr>
            <a:xfrm>
              <a:off x="565021" y="3429000"/>
              <a:ext cx="4857751" cy="3228976"/>
            </a:xfrm>
            <a:prstGeom prst="rect">
              <a:avLst/>
            </a:prstGeom>
            <a:ln w="12700">
              <a:miter lim="400000"/>
            </a:ln>
          </p:spPr>
        </p:pic>
        <p:pic>
          <p:nvPicPr>
            <p:cNvPr id="447" name="image17.png" descr="http://www.mdpi.com/biomolecules/biomolecules-03-00662/article_deploy/html/images/biomolecules-03-00662-g001-1024.png"/>
            <p:cNvPicPr>
              <a:picLocks noChangeAspect="1"/>
            </p:cNvPicPr>
            <p:nvPr/>
          </p:nvPicPr>
          <p:blipFill>
            <a:blip r:embed="rId3">
              <a:extLst/>
            </a:blip>
            <a:stretch>
              <a:fillRect/>
            </a:stretch>
          </p:blipFill>
          <p:spPr>
            <a:xfrm>
              <a:off x="7101926" y="3429000"/>
              <a:ext cx="4180115" cy="3228976"/>
            </a:xfrm>
            <a:prstGeom prst="rect">
              <a:avLst/>
            </a:prstGeom>
            <a:ln w="12700">
              <a:miter lim="400000"/>
            </a:ln>
          </p:spPr>
        </p:pic>
        <p:sp>
          <p:nvSpPr>
            <p:cNvPr id="448" name="Shape 448"/>
            <p:cNvSpPr/>
            <p:nvPr/>
          </p:nvSpPr>
          <p:spPr>
            <a:xfrm>
              <a:off x="4563779" y="4938836"/>
              <a:ext cx="3661598" cy="4902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2150"/>
                  </a:lnTo>
                  <a:cubicBezTo>
                    <a:pt x="0" y="6931"/>
                    <a:pt x="567" y="2700"/>
                    <a:pt x="1265" y="2700"/>
                  </a:cubicBezTo>
                  <a:lnTo>
                    <a:pt x="20877" y="2700"/>
                  </a:lnTo>
                  <a:lnTo>
                    <a:pt x="20877" y="0"/>
                  </a:lnTo>
                  <a:lnTo>
                    <a:pt x="21600" y="5400"/>
                  </a:lnTo>
                  <a:lnTo>
                    <a:pt x="20877" y="10800"/>
                  </a:lnTo>
                  <a:lnTo>
                    <a:pt x="20877" y="8100"/>
                  </a:lnTo>
                  <a:lnTo>
                    <a:pt x="1265" y="8100"/>
                  </a:lnTo>
                  <a:cubicBezTo>
                    <a:pt x="966" y="8100"/>
                    <a:pt x="723" y="9913"/>
                    <a:pt x="723" y="12150"/>
                  </a:cubicBezTo>
                  <a:lnTo>
                    <a:pt x="723" y="21600"/>
                  </a:lnTo>
                  <a:close/>
                </a:path>
              </a:pathLst>
            </a:custGeom>
            <a:solidFill>
              <a:schemeClr val="accent1"/>
            </a:solidFill>
            <a:ln w="19050" cap="rnd">
              <a:solidFill>
                <a:srgbClr val="830C4A"/>
              </a:solidFill>
            </a:ln>
          </p:spPr>
          <p:txBody>
            <a:bodyPr lIns="45719" rIns="45719" anchor="ctr"/>
            <a:lstStyle/>
            <a:p>
              <a:pPr algn="ctr"/>
              <a:endParaRPr/>
            </a:p>
          </p:txBody>
        </p:sp>
        <p:sp>
          <p:nvSpPr>
            <p:cNvPr id="450" name="Shape 450"/>
            <p:cNvSpPr/>
            <p:nvPr/>
          </p:nvSpPr>
          <p:spPr>
            <a:xfrm>
              <a:off x="1508851" y="3825069"/>
              <a:ext cx="3054928" cy="5867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3200" b="1">
                  <a:solidFill>
                    <a:srgbClr val="FFFFFF"/>
                  </a:solidFill>
                </a:defRPr>
              </a:lvl1pPr>
            </a:lstStyle>
            <a:p>
              <a:r>
                <a:rPr dirty="0"/>
                <a:t>Atom</a:t>
              </a:r>
            </a:p>
          </p:txBody>
        </p:sp>
        <p:sp>
          <p:nvSpPr>
            <p:cNvPr id="451" name="Shape 451"/>
            <p:cNvSpPr/>
            <p:nvPr/>
          </p:nvSpPr>
          <p:spPr>
            <a:xfrm>
              <a:off x="7339399" y="3825069"/>
              <a:ext cx="3054928" cy="5867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3200" b="1">
                  <a:solidFill>
                    <a:srgbClr val="FFFFFF"/>
                  </a:solidFill>
                </a:defRPr>
              </a:lvl1pPr>
            </a:lstStyle>
            <a:p>
              <a:r>
                <a:t>Quantum</a:t>
              </a:r>
            </a:p>
          </p:txBody>
        </p:sp>
        <p:pic>
          <p:nvPicPr>
            <p:cNvPr id="2050" name="Picture 2" descr="http://www.amlalommah.net/amlupload/%D8%B3%D8%B3%D8%B3%D8%B3%D8%B3%D8%B3%D8%B3%D8%B3%D8%B3%D8%B3%D8%B3%D8%B3%D8%B3%D8%B3%D8%B3%D8%B3%D8%B3%D8%B3%D8%B3%D8%B3%D8%B3%D8%B3%D8%B3%D8%B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4575" y="3914239"/>
              <a:ext cx="1024597" cy="1024597"/>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angle 10">
            <a:extLst>
              <a:ext uri="{FF2B5EF4-FFF2-40B4-BE49-F238E27FC236}">
                <a16:creationId xmlns:a16="http://schemas.microsoft.com/office/drawing/2014/main" id="{755E6DDA-66EA-458A-9A3D-0F75BFFD3C98}"/>
              </a:ext>
            </a:extLst>
          </p:cNvPr>
          <p:cNvSpPr/>
          <p:nvPr/>
        </p:nvSpPr>
        <p:spPr>
          <a:xfrm>
            <a:off x="412110" y="214815"/>
            <a:ext cx="11065978" cy="1077218"/>
          </a:xfrm>
          <a:prstGeom prst="rect">
            <a:avLst/>
          </a:prstGeom>
          <a:noFill/>
        </p:spPr>
        <p:txBody>
          <a:bodyPr wrap="none" lIns="91440" tIns="45720" rIns="91440" bIns="45720">
            <a:spAutoFit/>
          </a:bodyPr>
          <a:lstStyle/>
          <a:p>
            <a:r>
              <a:rPr lang="en-US" sz="3200" b="1" dirty="0">
                <a:solidFill>
                  <a:schemeClr val="tx2"/>
                </a:solidFill>
                <a:latin typeface="+mj-lt"/>
              </a:rPr>
              <a:t>2. </a:t>
            </a:r>
            <a:r>
              <a:rPr lang="en-CA" sz="3200" b="1" dirty="0"/>
              <a:t>Thoughts become Things and The mind is everything, </a:t>
            </a:r>
          </a:p>
          <a:p>
            <a:r>
              <a:rPr lang="en-CA" sz="3200" b="1" dirty="0"/>
              <a:t>     What you think you become.</a:t>
            </a:r>
            <a:r>
              <a:rPr lang="en-CA" altLang="ko-KR" sz="3200" b="1" dirty="0"/>
              <a:t> </a:t>
            </a:r>
            <a:r>
              <a:rPr lang="ko-KR" altLang="en-US" sz="3200" b="1" dirty="0"/>
              <a:t>一切唯心造</a:t>
            </a:r>
            <a:r>
              <a:rPr lang="en-US" altLang="zh-CN" sz="3200" b="1" dirty="0"/>
              <a:t>,  </a:t>
            </a:r>
            <a:r>
              <a:rPr lang="zh-CN" altLang="en-US" sz="3200" b="1" dirty="0"/>
              <a:t>七情內傷</a:t>
            </a:r>
            <a:endParaRPr lang="en-US" sz="3200" b="1" cap="none" spc="300" dirty="0">
              <a:ln w="11430" cmpd="sng">
                <a:solidFill>
                  <a:schemeClr val="accent1">
                    <a:tint val="10000"/>
                  </a:schemeClr>
                </a:solidFill>
                <a:prstDash val="solid"/>
                <a:miter lim="800000"/>
              </a:ln>
              <a:solidFill>
                <a:schemeClr val="tx2"/>
              </a:solidFill>
              <a:effectLst>
                <a:glow rad="45500">
                  <a:schemeClr val="accent1">
                    <a:satMod val="220000"/>
                    <a:alpha val="35000"/>
                  </a:schemeClr>
                </a:glow>
              </a:effectLst>
              <a:latin typeface="+mj-lt"/>
            </a:endParaRPr>
          </a:p>
        </p:txBody>
      </p:sp>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 name="Shape 471"/>
          <p:cNvSpPr/>
          <p:nvPr/>
        </p:nvSpPr>
        <p:spPr>
          <a:xfrm>
            <a:off x="7953853" y="5316552"/>
            <a:ext cx="2471747" cy="461665"/>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r>
              <a:rPr sz="1200" dirty="0">
                <a:hlinkClick r:id="rId2"/>
              </a:rPr>
              <a:t>https://www.youtube.com/watch?v=HNP1EAYLhOs</a:t>
            </a:r>
            <a:r>
              <a:rPr lang="en-US" sz="1200" dirty="0"/>
              <a:t>=</a:t>
            </a:r>
            <a:endParaRPr sz="1200" dirty="0"/>
          </a:p>
        </p:txBody>
      </p:sp>
      <p:pic>
        <p:nvPicPr>
          <p:cNvPr id="473" name="image23.jpeg" descr="http://www.pcrm.org/sites/default/files/images/breaking-research-news/central-nervous-system.jpg"/>
          <p:cNvPicPr>
            <a:picLocks noChangeAspect="1"/>
          </p:cNvPicPr>
          <p:nvPr/>
        </p:nvPicPr>
        <p:blipFill>
          <a:blip r:embed="rId3">
            <a:extLst/>
          </a:blip>
          <a:stretch>
            <a:fillRect/>
          </a:stretch>
        </p:blipFill>
        <p:spPr>
          <a:xfrm>
            <a:off x="6502896" y="1738495"/>
            <a:ext cx="3465504" cy="2665138"/>
          </a:xfrm>
          <a:prstGeom prst="rect">
            <a:avLst/>
          </a:prstGeom>
          <a:ln w="12700">
            <a:miter lim="400000"/>
          </a:ln>
        </p:spPr>
      </p:pic>
      <p:sp>
        <p:nvSpPr>
          <p:cNvPr id="475" name="Shape 475"/>
          <p:cNvSpPr/>
          <p:nvPr/>
        </p:nvSpPr>
        <p:spPr>
          <a:xfrm>
            <a:off x="362679" y="302357"/>
            <a:ext cx="9857085" cy="52322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gn="just">
              <a:defRPr sz="1400">
                <a:solidFill>
                  <a:srgbClr val="FFC000"/>
                </a:solidFill>
              </a:defRPr>
            </a:pPr>
            <a:r>
              <a:rPr sz="2800" b="1" dirty="0">
                <a:solidFill>
                  <a:schemeClr val="tx2">
                    <a:lumMod val="50000"/>
                  </a:schemeClr>
                </a:solidFill>
              </a:rPr>
              <a:t>It is a proof of how our thoughts are working in our body!</a:t>
            </a:r>
          </a:p>
        </p:txBody>
      </p:sp>
      <p:pic>
        <p:nvPicPr>
          <p:cNvPr id="3074" name="Picture 2" descr="http://img.thebody.com/nih/2006/cancer3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762" y="1696201"/>
            <a:ext cx="5429250" cy="40862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AutoShape 2" descr="quantum medicine book에 대한 이미지 검색결과"/>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sp>
        <p:nvSpPr>
          <p:cNvPr id="101380" name="AutoShape 4" descr="quantum medicine book에 대한 이미지 검색결과"/>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pic>
        <p:nvPicPr>
          <p:cNvPr id="101382" name="Picture 6" descr="http://ecx.images-amazon.com/images/I/51JVZ3GCP6L._SX311_BO1,204,203,200_.jpg"/>
          <p:cNvPicPr>
            <a:picLocks noChangeAspect="1" noChangeArrowheads="1"/>
          </p:cNvPicPr>
          <p:nvPr/>
        </p:nvPicPr>
        <p:blipFill>
          <a:blip r:embed="rId2"/>
          <a:srcRect/>
          <a:stretch>
            <a:fillRect/>
          </a:stretch>
        </p:blipFill>
        <p:spPr bwMode="auto">
          <a:xfrm>
            <a:off x="814042" y="-2065"/>
            <a:ext cx="4572000" cy="6923734"/>
          </a:xfrm>
          <a:prstGeom prst="rect">
            <a:avLst/>
          </a:prstGeom>
          <a:noFill/>
        </p:spPr>
      </p:pic>
      <p:pic>
        <p:nvPicPr>
          <p:cNvPr id="101384" name="Picture 8" descr="http://4.bp.blogspot.com/_RUawUC4BMcc/TFERSWtX3KI/AAAAAAAAAQQ/xsqTh77wuio/s1600/book+-+Energy+Medicine+Donna+Eden.jpg"/>
          <p:cNvPicPr>
            <a:picLocks noChangeAspect="1" noChangeArrowheads="1"/>
          </p:cNvPicPr>
          <p:nvPr/>
        </p:nvPicPr>
        <p:blipFill>
          <a:blip r:embed="rId3"/>
          <a:srcRect/>
          <a:stretch>
            <a:fillRect/>
          </a:stretch>
        </p:blipFill>
        <p:spPr bwMode="auto">
          <a:xfrm>
            <a:off x="5386042" y="-12067"/>
            <a:ext cx="4927445" cy="6933736"/>
          </a:xfrm>
          <a:prstGeom prst="rect">
            <a:avLst/>
          </a:prstGeom>
          <a:noFill/>
        </p:spPr>
      </p:pic>
    </p:spTree>
    <p:extLst>
      <p:ext uri="{BB962C8B-B14F-4D97-AF65-F5344CB8AC3E}">
        <p14:creationId xmlns:p14="http://schemas.microsoft.com/office/powerpoint/2010/main" val="3348005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E64E15-A006-4765-8B4B-DFE88EE20593}"/>
              </a:ext>
            </a:extLst>
          </p:cNvPr>
          <p:cNvSpPr>
            <a:spLocks noGrp="1"/>
          </p:cNvSpPr>
          <p:nvPr>
            <p:ph idx="1"/>
          </p:nvPr>
        </p:nvSpPr>
        <p:spPr>
          <a:xfrm>
            <a:off x="0" y="3581400"/>
            <a:ext cx="5243601" cy="842074"/>
          </a:xfrm>
          <a:solidFill>
            <a:schemeClr val="accent1">
              <a:lumMod val="75000"/>
            </a:schemeClr>
          </a:solidFill>
          <a:ln>
            <a:solidFill>
              <a:schemeClr val="accent1"/>
            </a:solidFill>
          </a:ln>
        </p:spPr>
        <p:txBody>
          <a:bodyPr anchor="ctr"/>
          <a:lstStyle/>
          <a:p>
            <a:pPr algn="ctr"/>
            <a:r>
              <a:rPr lang="zh-CN" altLang="en-US" b="1" dirty="0">
                <a:solidFill>
                  <a:schemeClr val="bg1"/>
                </a:solidFill>
              </a:rPr>
              <a:t>上工守神，下工守形</a:t>
            </a:r>
            <a:endParaRPr lang="en-CA" b="1" dirty="0">
              <a:solidFill>
                <a:schemeClr val="bg1"/>
              </a:solidFill>
            </a:endParaRPr>
          </a:p>
        </p:txBody>
      </p:sp>
      <p:pic>
        <p:nvPicPr>
          <p:cNvPr id="5" name="Picture 4">
            <a:extLst>
              <a:ext uri="{FF2B5EF4-FFF2-40B4-BE49-F238E27FC236}">
                <a16:creationId xmlns:a16="http://schemas.microsoft.com/office/drawing/2014/main" id="{3D575264-2461-4777-A7F0-CBDBFE1E9F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3601" y="0"/>
            <a:ext cx="6948399" cy="6850783"/>
          </a:xfrm>
          <a:prstGeom prst="rect">
            <a:avLst/>
          </a:prstGeom>
        </p:spPr>
      </p:pic>
      <p:sp>
        <p:nvSpPr>
          <p:cNvPr id="6" name="AutoShape 2" descr="http://img5.imgtn.bdimg.com/it/u=2725099981,535367326&amp;fm=11&amp;gp=0.jpg">
            <a:extLst>
              <a:ext uri="{FF2B5EF4-FFF2-40B4-BE49-F238E27FC236}">
                <a16:creationId xmlns:a16="http://schemas.microsoft.com/office/drawing/2014/main" id="{559B74AE-A844-40A0-AC63-1839CB116E6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2052" name="Picture 4" descr="https://timgsa.baidu.com/timg?image&amp;quality=80&amp;size=b9999_10000&amp;sec=1539880000695&amp;di=00af3e79cf3f3116616c9290d1b42c69&amp;imgtype=0&amp;src=http%3A%2F%2Fss.intsig.net%2Fyemai%2Fvip%2Fcamfs%2Fqxb%2F10000_7n9zlw8r1bm4zm31ofhng6j5.jpg">
            <a:extLst>
              <a:ext uri="{FF2B5EF4-FFF2-40B4-BE49-F238E27FC236}">
                <a16:creationId xmlns:a16="http://schemas.microsoft.com/office/drawing/2014/main" id="{571E4C53-E617-432F-BAA9-C121367487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5243119" cy="272642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C6A0F322-AE90-492C-8D40-014083B7B663}"/>
              </a:ext>
            </a:extLst>
          </p:cNvPr>
          <p:cNvSpPr/>
          <p:nvPr/>
        </p:nvSpPr>
        <p:spPr>
          <a:xfrm>
            <a:off x="-1" y="2726422"/>
            <a:ext cx="5405719" cy="646331"/>
          </a:xfrm>
          <a:prstGeom prst="rect">
            <a:avLst/>
          </a:prstGeom>
        </p:spPr>
        <p:txBody>
          <a:bodyPr wrap="square">
            <a:spAutoFit/>
          </a:bodyPr>
          <a:lstStyle/>
          <a:p>
            <a:r>
              <a:rPr lang="en-CA" sz="3600" b="1" dirty="0">
                <a:solidFill>
                  <a:srgbClr val="111111"/>
                </a:solidFill>
                <a:latin typeface="Amazon Ember"/>
              </a:rPr>
              <a:t>Tung Style Acupuncture</a:t>
            </a:r>
            <a:endParaRPr lang="en-CA" sz="3600" b="1" i="0" dirty="0">
              <a:solidFill>
                <a:srgbClr val="111111"/>
              </a:solidFill>
              <a:effectLst/>
              <a:latin typeface="Amazon Ember"/>
            </a:endParaRPr>
          </a:p>
        </p:txBody>
      </p:sp>
    </p:spTree>
    <p:extLst>
      <p:ext uri="{BB962C8B-B14F-4D97-AF65-F5344CB8AC3E}">
        <p14:creationId xmlns:p14="http://schemas.microsoft.com/office/powerpoint/2010/main" val="39623495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F6C2FB-1618-43E9-AD6E-F43FD158D4F2}"/>
              </a:ext>
            </a:extLst>
          </p:cNvPr>
          <p:cNvSpPr/>
          <p:nvPr/>
        </p:nvSpPr>
        <p:spPr>
          <a:xfrm>
            <a:off x="401620" y="347708"/>
            <a:ext cx="7645042" cy="584775"/>
          </a:xfrm>
          <a:prstGeom prst="rect">
            <a:avLst/>
          </a:prstGeom>
          <a:noFill/>
        </p:spPr>
        <p:txBody>
          <a:bodyPr wrap="none" lIns="91440" tIns="45720" rIns="91440" bIns="45720">
            <a:spAutoFit/>
          </a:bodyPr>
          <a:lstStyle/>
          <a:p>
            <a:pPr algn="ctr"/>
            <a:r>
              <a:rPr lang="en-US" sz="3200" b="1" dirty="0">
                <a:solidFill>
                  <a:schemeClr val="tx2"/>
                </a:solidFill>
                <a:latin typeface="+mj-lt"/>
              </a:rPr>
              <a:t>3. Phytochemical and Five color foods </a:t>
            </a:r>
            <a:endParaRPr lang="en-US" sz="3200" b="1" cap="none" spc="300" dirty="0">
              <a:ln w="11430" cmpd="sng">
                <a:solidFill>
                  <a:schemeClr val="accent1">
                    <a:tint val="10000"/>
                  </a:schemeClr>
                </a:solidFill>
                <a:prstDash val="solid"/>
                <a:miter lim="800000"/>
              </a:ln>
              <a:solidFill>
                <a:schemeClr val="tx2"/>
              </a:solidFill>
              <a:effectLst>
                <a:glow rad="45500">
                  <a:schemeClr val="accent1">
                    <a:satMod val="220000"/>
                    <a:alpha val="35000"/>
                  </a:schemeClr>
                </a:glow>
              </a:effectLst>
              <a:latin typeface="+mj-lt"/>
            </a:endParaRPr>
          </a:p>
        </p:txBody>
      </p:sp>
      <p:pic>
        <p:nvPicPr>
          <p:cNvPr id="1026" name="Picture 2" descr="five color foodsì ëí ì´ë¯¸ì§ ê²ìê²°ê³¼">
            <a:extLst>
              <a:ext uri="{FF2B5EF4-FFF2-40B4-BE49-F238E27FC236}">
                <a16:creationId xmlns:a16="http://schemas.microsoft.com/office/drawing/2014/main" id="{1E19C7CA-4942-44F4-A8EB-22714FF5E1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1921" y="1443315"/>
            <a:ext cx="4362136" cy="45540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ê´ë ¨ ì´ë¯¸ì§">
            <a:extLst>
              <a:ext uri="{FF2B5EF4-FFF2-40B4-BE49-F238E27FC236}">
                <a16:creationId xmlns:a16="http://schemas.microsoft.com/office/drawing/2014/main" id="{4682C471-F9DB-474C-945C-C4313E03C6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167" y="1443315"/>
            <a:ext cx="6072095" cy="4554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85925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0"/>
            <a:ext cx="6857999" cy="6858000"/>
            <a:chOff x="-1454" y="-10735"/>
            <a:chExt cx="6857999" cy="6858000"/>
          </a:xfrm>
        </p:grpSpPr>
        <p:pic>
          <p:nvPicPr>
            <p:cNvPr id="88066" name="Picture 2" descr="五色营养食谱"/>
            <p:cNvPicPr>
              <a:picLocks noChangeAspect="1" noChangeArrowheads="1"/>
            </p:cNvPicPr>
            <p:nvPr/>
          </p:nvPicPr>
          <p:blipFill>
            <a:blip r:embed="rId2" cstate="print"/>
            <a:srcRect/>
            <a:stretch>
              <a:fillRect/>
            </a:stretch>
          </p:blipFill>
          <p:spPr bwMode="auto">
            <a:xfrm>
              <a:off x="-1454" y="-10735"/>
              <a:ext cx="6857999" cy="6858000"/>
            </a:xfrm>
            <a:prstGeom prst="rect">
              <a:avLst/>
            </a:prstGeom>
            <a:noFill/>
          </p:spPr>
        </p:pic>
        <p:grpSp>
          <p:nvGrpSpPr>
            <p:cNvPr id="3" name="组合 17"/>
            <p:cNvGrpSpPr/>
            <p:nvPr/>
          </p:nvGrpSpPr>
          <p:grpSpPr>
            <a:xfrm>
              <a:off x="790634" y="1315175"/>
              <a:ext cx="5328592" cy="5199434"/>
              <a:chOff x="2123728" y="1325910"/>
              <a:chExt cx="5328592" cy="5199434"/>
            </a:xfrm>
          </p:grpSpPr>
          <p:grpSp>
            <p:nvGrpSpPr>
              <p:cNvPr id="4" name="组合 14"/>
              <p:cNvGrpSpPr/>
              <p:nvPr/>
            </p:nvGrpSpPr>
            <p:grpSpPr>
              <a:xfrm>
                <a:off x="2123728" y="1325910"/>
                <a:ext cx="5328592" cy="5199434"/>
                <a:chOff x="2123728" y="1325910"/>
                <a:chExt cx="5328592" cy="5199434"/>
              </a:xfrm>
            </p:grpSpPr>
            <p:sp>
              <p:nvSpPr>
                <p:cNvPr id="9" name="椭圆 8"/>
                <p:cNvSpPr/>
                <p:nvPr/>
              </p:nvSpPr>
              <p:spPr>
                <a:xfrm>
                  <a:off x="3798145" y="1952836"/>
                  <a:ext cx="2095500" cy="115212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bg1"/>
                      </a:solidFill>
                    </a:rPr>
                    <a:t>Black Color</a:t>
                  </a:r>
                </a:p>
                <a:p>
                  <a:pPr algn="ctr"/>
                  <a:r>
                    <a:rPr lang="en-US" altLang="zh-CN" dirty="0">
                      <a:solidFill>
                        <a:schemeClr val="bg1"/>
                      </a:solidFill>
                    </a:rPr>
                    <a:t>Hormone sys</a:t>
                  </a:r>
                </a:p>
                <a:p>
                  <a:pPr algn="ctr"/>
                  <a:r>
                    <a:rPr lang="en-US" altLang="zh-CN" dirty="0">
                      <a:solidFill>
                        <a:schemeClr val="bg1"/>
                      </a:solidFill>
                    </a:rPr>
                    <a:t>Kidney</a:t>
                  </a:r>
                </a:p>
                <a:p>
                  <a:pPr algn="ctr"/>
                  <a:r>
                    <a:rPr lang="en-US" altLang="zh-CN" dirty="0">
                      <a:solidFill>
                        <a:schemeClr val="bg1"/>
                      </a:solidFill>
                    </a:rPr>
                    <a:t>water</a:t>
                  </a:r>
                  <a:endParaRPr lang="zh-CN" altLang="en-US" dirty="0">
                    <a:solidFill>
                      <a:schemeClr val="bg1"/>
                    </a:solidFill>
                  </a:endParaRPr>
                </a:p>
              </p:txBody>
            </p:sp>
            <p:sp>
              <p:nvSpPr>
                <p:cNvPr id="10" name="矩形 9"/>
                <p:cNvSpPr/>
                <p:nvPr/>
              </p:nvSpPr>
              <p:spPr>
                <a:xfrm>
                  <a:off x="4355976" y="1325910"/>
                  <a:ext cx="1296144" cy="72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t>Supply Brain</a:t>
                  </a:r>
                  <a:endParaRPr lang="zh-CN" altLang="en-US" sz="2000" b="1" dirty="0"/>
                </a:p>
              </p:txBody>
            </p:sp>
            <p:sp>
              <p:nvSpPr>
                <p:cNvPr id="11" name="矩形 10"/>
                <p:cNvSpPr/>
                <p:nvPr/>
              </p:nvSpPr>
              <p:spPr>
                <a:xfrm>
                  <a:off x="5580112" y="3140968"/>
                  <a:ext cx="1872208" cy="151216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t>Reduce stress</a:t>
                  </a:r>
                </a:p>
                <a:p>
                  <a:pPr algn="ctr"/>
                  <a:r>
                    <a:rPr lang="en-US" altLang="zh-CN" dirty="0"/>
                    <a:t>Green color</a:t>
                  </a:r>
                </a:p>
                <a:p>
                  <a:pPr algn="ctr"/>
                  <a:r>
                    <a:rPr lang="en-US" altLang="zh-CN" dirty="0"/>
                    <a:t>Immune system</a:t>
                  </a:r>
                </a:p>
                <a:p>
                  <a:pPr algn="ctr"/>
                  <a:r>
                    <a:rPr lang="en-US" altLang="zh-CN" dirty="0"/>
                    <a:t>Liver</a:t>
                  </a:r>
                </a:p>
                <a:p>
                  <a:pPr algn="ctr"/>
                  <a:r>
                    <a:rPr lang="en-US" altLang="zh-CN" dirty="0"/>
                    <a:t>Wind</a:t>
                  </a:r>
                  <a:endParaRPr lang="zh-CN" altLang="en-US" dirty="0"/>
                </a:p>
              </p:txBody>
            </p:sp>
            <p:sp>
              <p:nvSpPr>
                <p:cNvPr id="12" name="矩形 11"/>
                <p:cNvSpPr/>
                <p:nvPr/>
              </p:nvSpPr>
              <p:spPr>
                <a:xfrm>
                  <a:off x="3923928" y="4797152"/>
                  <a:ext cx="1656184" cy="172819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t>Reduce fatigue</a:t>
                  </a:r>
                </a:p>
                <a:p>
                  <a:pPr algn="ctr"/>
                  <a:r>
                    <a:rPr lang="en-US" altLang="zh-CN" sz="1600" dirty="0"/>
                    <a:t>Red color</a:t>
                  </a:r>
                </a:p>
                <a:p>
                  <a:pPr algn="ctr"/>
                  <a:r>
                    <a:rPr lang="en-US" altLang="zh-CN" sz="1600" dirty="0"/>
                    <a:t>Circulation</a:t>
                  </a:r>
                  <a:r>
                    <a:rPr lang="en-US" altLang="zh-CN" sz="1600" b="1" dirty="0"/>
                    <a:t> </a:t>
                  </a:r>
                  <a:r>
                    <a:rPr lang="en-US" altLang="zh-CN" sz="1600" dirty="0"/>
                    <a:t>sys</a:t>
                  </a:r>
                </a:p>
                <a:p>
                  <a:pPr algn="ctr"/>
                  <a:r>
                    <a:rPr lang="en-US" altLang="zh-CN" sz="1600" dirty="0"/>
                    <a:t>Heart</a:t>
                  </a:r>
                </a:p>
                <a:p>
                  <a:pPr algn="ctr"/>
                  <a:r>
                    <a:rPr lang="en-US" altLang="zh-CN" sz="1600" dirty="0"/>
                    <a:t>Fire</a:t>
                  </a:r>
                  <a:endParaRPr lang="zh-CN" altLang="en-US" sz="1600" dirty="0"/>
                </a:p>
              </p:txBody>
            </p:sp>
            <p:sp>
              <p:nvSpPr>
                <p:cNvPr id="13" name="矩形 12"/>
                <p:cNvSpPr/>
                <p:nvPr/>
              </p:nvSpPr>
              <p:spPr>
                <a:xfrm>
                  <a:off x="2123728" y="3068960"/>
                  <a:ext cx="1800200" cy="1584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tx1"/>
                      </a:solidFill>
                    </a:rPr>
                    <a:t>Lose weight</a:t>
                  </a:r>
                </a:p>
                <a:p>
                  <a:pPr algn="ctr"/>
                  <a:r>
                    <a:rPr lang="en-US" altLang="zh-CN" dirty="0">
                      <a:solidFill>
                        <a:schemeClr val="tx1"/>
                      </a:solidFill>
                    </a:rPr>
                    <a:t>White color</a:t>
                  </a:r>
                </a:p>
                <a:p>
                  <a:pPr algn="ctr"/>
                  <a:r>
                    <a:rPr lang="en-US" altLang="zh-CN" dirty="0">
                      <a:solidFill>
                        <a:schemeClr val="tx1"/>
                      </a:solidFill>
                    </a:rPr>
                    <a:t>Respiratory  sys</a:t>
                  </a:r>
                </a:p>
                <a:p>
                  <a:pPr algn="ctr"/>
                  <a:r>
                    <a:rPr lang="en-US" altLang="zh-CN" dirty="0">
                      <a:solidFill>
                        <a:schemeClr val="tx1"/>
                      </a:solidFill>
                    </a:rPr>
                    <a:t>Lung</a:t>
                  </a:r>
                </a:p>
                <a:p>
                  <a:pPr algn="ctr"/>
                  <a:r>
                    <a:rPr lang="en-US" altLang="zh-CN" dirty="0">
                      <a:solidFill>
                        <a:schemeClr val="tx1"/>
                      </a:solidFill>
                    </a:rPr>
                    <a:t>Dry</a:t>
                  </a:r>
                  <a:endParaRPr lang="zh-CN" altLang="en-US" dirty="0">
                    <a:solidFill>
                      <a:schemeClr val="tx1"/>
                    </a:solidFill>
                  </a:endParaRPr>
                </a:p>
              </p:txBody>
            </p:sp>
            <p:sp>
              <p:nvSpPr>
                <p:cNvPr id="14" name="椭圆 13"/>
                <p:cNvSpPr/>
                <p:nvPr/>
              </p:nvSpPr>
              <p:spPr>
                <a:xfrm>
                  <a:off x="3923928" y="3068960"/>
                  <a:ext cx="1763688" cy="172819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schemeClr val="tx1"/>
                      </a:solidFill>
                    </a:rPr>
                    <a:t>Antioxidant</a:t>
                  </a:r>
                </a:p>
                <a:p>
                  <a:pPr algn="ctr"/>
                  <a:r>
                    <a:rPr lang="en-US" altLang="zh-CN" sz="1400" b="1" dirty="0">
                      <a:solidFill>
                        <a:schemeClr val="tx1"/>
                      </a:solidFill>
                    </a:rPr>
                    <a:t>Yellow color</a:t>
                  </a:r>
                </a:p>
                <a:p>
                  <a:pPr algn="ctr"/>
                  <a:r>
                    <a:rPr lang="en-US" altLang="zh-CN" sz="1400" dirty="0">
                      <a:solidFill>
                        <a:schemeClr val="tx1"/>
                      </a:solidFill>
                    </a:rPr>
                    <a:t>Digestive sys</a:t>
                  </a:r>
                </a:p>
                <a:p>
                  <a:pPr algn="ctr"/>
                  <a:r>
                    <a:rPr lang="en-US" altLang="zh-CN" sz="1400" dirty="0">
                      <a:solidFill>
                        <a:schemeClr val="tx1"/>
                      </a:solidFill>
                    </a:rPr>
                    <a:t>Stomach</a:t>
                  </a:r>
                </a:p>
                <a:p>
                  <a:pPr algn="ctr"/>
                  <a:r>
                    <a:rPr lang="en-US" altLang="zh-CN" sz="1400" dirty="0">
                      <a:solidFill>
                        <a:schemeClr val="tx1"/>
                      </a:solidFill>
                    </a:rPr>
                    <a:t>Mud</a:t>
                  </a:r>
                  <a:endParaRPr lang="zh-CN" altLang="en-US" sz="1400" dirty="0">
                    <a:solidFill>
                      <a:schemeClr val="tx1"/>
                    </a:solidFill>
                  </a:endParaRPr>
                </a:p>
              </p:txBody>
            </p:sp>
          </p:grpSp>
          <p:sp>
            <p:nvSpPr>
              <p:cNvPr id="16" name="矩形 15"/>
              <p:cNvSpPr/>
              <p:nvPr/>
            </p:nvSpPr>
            <p:spPr>
              <a:xfrm>
                <a:off x="7092280" y="2852936"/>
                <a:ext cx="216024" cy="36004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7092280" y="4437112"/>
                <a:ext cx="216024" cy="36004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9" name="Picture 13" descr="http://pic13.nipic.com/20110315/2457331_201025596000_2.jpg"/>
            <p:cNvPicPr>
              <a:picLocks noChangeAspect="1" noChangeArrowheads="1"/>
            </p:cNvPicPr>
            <p:nvPr/>
          </p:nvPicPr>
          <p:blipFill>
            <a:blip r:embed="rId3" cstate="print"/>
            <a:srcRect/>
            <a:stretch>
              <a:fillRect/>
            </a:stretch>
          </p:blipFill>
          <p:spPr bwMode="auto">
            <a:xfrm>
              <a:off x="3727868" y="4249099"/>
              <a:ext cx="339080" cy="290756"/>
            </a:xfrm>
            <a:prstGeom prst="rect">
              <a:avLst/>
            </a:prstGeom>
            <a:noFill/>
            <a:ln w="9525">
              <a:noFill/>
              <a:miter lim="800000"/>
              <a:headEnd/>
              <a:tailEnd/>
            </a:ln>
          </p:spPr>
        </p:pic>
      </p:grpSp>
      <p:pic>
        <p:nvPicPr>
          <p:cNvPr id="1026" name="Picture 2" descr="ê´ë ¨ ì´ë¯¸ì§">
            <a:extLst>
              <a:ext uri="{FF2B5EF4-FFF2-40B4-BE49-F238E27FC236}">
                <a16:creationId xmlns:a16="http://schemas.microsoft.com/office/drawing/2014/main" id="{3D6F363E-7E1B-402F-A2BD-2356796C1E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0370" y="0"/>
            <a:ext cx="523424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8A5FCFD-BAC0-4F73-9BF7-648FB3FF97D0}"/>
              </a:ext>
            </a:extLst>
          </p:cNvPr>
          <p:cNvGrpSpPr/>
          <p:nvPr/>
        </p:nvGrpSpPr>
        <p:grpSpPr>
          <a:xfrm>
            <a:off x="5649200" y="2214694"/>
            <a:ext cx="6517633" cy="3783434"/>
            <a:chOff x="5499333" y="2214694"/>
            <a:chExt cx="6667500" cy="3200400"/>
          </a:xfrm>
        </p:grpSpPr>
        <p:pic>
          <p:nvPicPr>
            <p:cNvPr id="1030" name="Picture 6" descr="ìììí ê°ê¸¸ì ì ëí ì´ë¯¸ì§ ê²ìê²°ê³¼">
              <a:extLst>
                <a:ext uri="{FF2B5EF4-FFF2-40B4-BE49-F238E27FC236}">
                  <a16:creationId xmlns:a16="http://schemas.microsoft.com/office/drawing/2014/main" id="{8E155E45-3AC7-4C35-8744-7D69E56008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9333" y="2214694"/>
              <a:ext cx="6667500" cy="3200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2A5CCFE-D21A-4635-94E8-C79BB5760DAB}"/>
                </a:ext>
              </a:extLst>
            </p:cNvPr>
            <p:cNvSpPr txBox="1"/>
            <p:nvPr/>
          </p:nvSpPr>
          <p:spPr>
            <a:xfrm>
              <a:off x="5799068" y="4261607"/>
              <a:ext cx="643678" cy="338554"/>
            </a:xfrm>
            <a:prstGeom prst="rect">
              <a:avLst/>
            </a:prstGeom>
            <a:solidFill>
              <a:schemeClr val="bg1"/>
            </a:solidFill>
          </p:spPr>
          <p:txBody>
            <a:bodyPr wrap="square" rtlCol="0">
              <a:spAutoFit/>
            </a:bodyPr>
            <a:lstStyle/>
            <a:p>
              <a:r>
                <a:rPr lang="en-CA" sz="1600" b="1" dirty="0"/>
                <a:t>Body</a:t>
              </a:r>
            </a:p>
          </p:txBody>
        </p:sp>
        <p:sp>
          <p:nvSpPr>
            <p:cNvPr id="9" name="TextBox 8">
              <a:extLst>
                <a:ext uri="{FF2B5EF4-FFF2-40B4-BE49-F238E27FC236}">
                  <a16:creationId xmlns:a16="http://schemas.microsoft.com/office/drawing/2014/main" id="{FA7D4B3C-A8EC-459A-8D89-EA366609E029}"/>
                </a:ext>
              </a:extLst>
            </p:cNvPr>
            <p:cNvSpPr txBox="1"/>
            <p:nvPr/>
          </p:nvSpPr>
          <p:spPr>
            <a:xfrm>
              <a:off x="8931751" y="4322123"/>
              <a:ext cx="693489" cy="338554"/>
            </a:xfrm>
            <a:prstGeom prst="rect">
              <a:avLst/>
            </a:prstGeom>
            <a:solidFill>
              <a:schemeClr val="bg1"/>
            </a:solidFill>
          </p:spPr>
          <p:txBody>
            <a:bodyPr wrap="square" rtlCol="0">
              <a:spAutoFit/>
            </a:bodyPr>
            <a:lstStyle/>
            <a:p>
              <a:r>
                <a:rPr lang="en-CA" sz="1600" b="1" dirty="0"/>
                <a:t>Body</a:t>
              </a:r>
            </a:p>
          </p:txBody>
        </p:sp>
        <p:sp>
          <p:nvSpPr>
            <p:cNvPr id="10" name="TextBox 9">
              <a:extLst>
                <a:ext uri="{FF2B5EF4-FFF2-40B4-BE49-F238E27FC236}">
                  <a16:creationId xmlns:a16="http://schemas.microsoft.com/office/drawing/2014/main" id="{E0BA6017-714A-49EF-9FCB-5131A6FD9EC3}"/>
                </a:ext>
              </a:extLst>
            </p:cNvPr>
            <p:cNvSpPr txBox="1"/>
            <p:nvPr/>
          </p:nvSpPr>
          <p:spPr>
            <a:xfrm>
              <a:off x="7603223" y="4284175"/>
              <a:ext cx="693490" cy="338554"/>
            </a:xfrm>
            <a:prstGeom prst="rect">
              <a:avLst/>
            </a:prstGeom>
            <a:solidFill>
              <a:schemeClr val="bg1"/>
            </a:solidFill>
          </p:spPr>
          <p:txBody>
            <a:bodyPr wrap="square" rtlCol="0">
              <a:spAutoFit/>
            </a:bodyPr>
            <a:lstStyle/>
            <a:p>
              <a:r>
                <a:rPr lang="en-CA" sz="1600" b="1" dirty="0"/>
                <a:t>Mind</a:t>
              </a:r>
            </a:p>
          </p:txBody>
        </p:sp>
        <p:sp>
          <p:nvSpPr>
            <p:cNvPr id="11" name="TextBox 10">
              <a:extLst>
                <a:ext uri="{FF2B5EF4-FFF2-40B4-BE49-F238E27FC236}">
                  <a16:creationId xmlns:a16="http://schemas.microsoft.com/office/drawing/2014/main" id="{F4B711EA-4D07-4D7E-8180-F5A79778B014}"/>
                </a:ext>
              </a:extLst>
            </p:cNvPr>
            <p:cNvSpPr txBox="1"/>
            <p:nvPr/>
          </p:nvSpPr>
          <p:spPr>
            <a:xfrm>
              <a:off x="10943440" y="4323916"/>
              <a:ext cx="693490" cy="338554"/>
            </a:xfrm>
            <a:prstGeom prst="rect">
              <a:avLst/>
            </a:prstGeom>
            <a:solidFill>
              <a:schemeClr val="bg1"/>
            </a:solidFill>
          </p:spPr>
          <p:txBody>
            <a:bodyPr wrap="square" rtlCol="0">
              <a:spAutoFit/>
            </a:bodyPr>
            <a:lstStyle/>
            <a:p>
              <a:r>
                <a:rPr lang="en-CA" sz="1600" b="1" dirty="0"/>
                <a:t>Mind</a:t>
              </a:r>
            </a:p>
          </p:txBody>
        </p:sp>
        <p:sp>
          <p:nvSpPr>
            <p:cNvPr id="4" name="Rectangle 3">
              <a:extLst>
                <a:ext uri="{FF2B5EF4-FFF2-40B4-BE49-F238E27FC236}">
                  <a16:creationId xmlns:a16="http://schemas.microsoft.com/office/drawing/2014/main" id="{95C9B6B9-3AE7-455F-99B6-23F6A70D5A0A}"/>
                </a:ext>
              </a:extLst>
            </p:cNvPr>
            <p:cNvSpPr/>
            <p:nvPr/>
          </p:nvSpPr>
          <p:spPr>
            <a:xfrm>
              <a:off x="6392934" y="4230828"/>
              <a:ext cx="1140380" cy="646331"/>
            </a:xfrm>
            <a:prstGeom prst="rect">
              <a:avLst/>
            </a:prstGeom>
            <a:solidFill>
              <a:schemeClr val="bg1"/>
            </a:solidFill>
          </p:spPr>
          <p:txBody>
            <a:bodyPr wrap="square">
              <a:spAutoFit/>
            </a:bodyPr>
            <a:lstStyle/>
            <a:p>
              <a:r>
                <a:rPr lang="en-CA" b="1" dirty="0"/>
                <a:t>Quantum potential</a:t>
              </a:r>
            </a:p>
          </p:txBody>
        </p:sp>
        <p:sp>
          <p:nvSpPr>
            <p:cNvPr id="13" name="Rectangle 12">
              <a:extLst>
                <a:ext uri="{FF2B5EF4-FFF2-40B4-BE49-F238E27FC236}">
                  <a16:creationId xmlns:a16="http://schemas.microsoft.com/office/drawing/2014/main" id="{6B8D0AEE-254D-4D56-96ED-429ECC0C519F}"/>
                </a:ext>
              </a:extLst>
            </p:cNvPr>
            <p:cNvSpPr/>
            <p:nvPr/>
          </p:nvSpPr>
          <p:spPr>
            <a:xfrm>
              <a:off x="9755656" y="4284175"/>
              <a:ext cx="1140380" cy="646331"/>
            </a:xfrm>
            <a:prstGeom prst="rect">
              <a:avLst/>
            </a:prstGeom>
            <a:solidFill>
              <a:schemeClr val="bg1"/>
            </a:solidFill>
          </p:spPr>
          <p:txBody>
            <a:bodyPr wrap="square">
              <a:spAutoFit/>
            </a:bodyPr>
            <a:lstStyle/>
            <a:p>
              <a:r>
                <a:rPr lang="en-CA" b="1" dirty="0"/>
                <a:t>Quantum potential</a:t>
              </a:r>
            </a:p>
          </p:txBody>
        </p:sp>
      </p:grpSp>
      <p:sp>
        <p:nvSpPr>
          <p:cNvPr id="8" name="Rectangle 7">
            <a:extLst>
              <a:ext uri="{FF2B5EF4-FFF2-40B4-BE49-F238E27FC236}">
                <a16:creationId xmlns:a16="http://schemas.microsoft.com/office/drawing/2014/main" id="{A82CF91A-E864-4B85-A604-FA2755C702B2}"/>
              </a:ext>
            </a:extLst>
          </p:cNvPr>
          <p:cNvSpPr/>
          <p:nvPr/>
        </p:nvSpPr>
        <p:spPr>
          <a:xfrm>
            <a:off x="918431" y="799136"/>
            <a:ext cx="11031522" cy="707886"/>
          </a:xfrm>
          <a:prstGeom prst="rect">
            <a:avLst/>
          </a:prstGeom>
        </p:spPr>
        <p:txBody>
          <a:bodyPr wrap="square">
            <a:spAutoFit/>
          </a:bodyPr>
          <a:lstStyle/>
          <a:p>
            <a:r>
              <a:rPr lang="en-CA" sz="2000" b="1" dirty="0"/>
              <a:t>A New Theory of Consciousness: The Mind Exists as a Field Connected to the Brain</a:t>
            </a:r>
          </a:p>
          <a:p>
            <a:pPr algn="r"/>
            <a:r>
              <a:rPr lang="en-CA" sz="2000" b="1" dirty="0">
                <a:solidFill>
                  <a:srgbClr val="074BA9"/>
                </a:solidFill>
                <a:latin typeface="Open Sans"/>
                <a:hlinkClick r:id="rId3"/>
              </a:rPr>
              <a:t>A new theory of the relationship of mind and matter</a:t>
            </a:r>
            <a:r>
              <a:rPr lang="en-CA" sz="2000" b="1" dirty="0">
                <a:solidFill>
                  <a:srgbClr val="074BA9"/>
                </a:solidFill>
                <a:latin typeface="Open Sans"/>
              </a:rPr>
              <a:t> </a:t>
            </a:r>
            <a:r>
              <a:rPr lang="en-CA" sz="2000" b="1" dirty="0">
                <a:latin typeface="Open Sans"/>
              </a:rPr>
              <a:t>by </a:t>
            </a:r>
            <a:r>
              <a:rPr lang="en-CA" sz="2000" dirty="0">
                <a:latin typeface="Open Sans"/>
                <a:hlinkClick r:id="rId4" tooltip="View other works by David J. Bohm">
                  <a:extLst>
                    <a:ext uri="{A12FA001-AC4F-418D-AE19-62706E023703}">
                      <ahyp:hlinkClr xmlns:ahyp="http://schemas.microsoft.com/office/drawing/2018/hyperlinkcolor" val="tx"/>
                    </a:ext>
                  </a:extLst>
                </a:hlinkClick>
              </a:rPr>
              <a:t>David J. Bohm</a:t>
            </a:r>
            <a:endParaRPr lang="en-CA" sz="2000" b="0" i="0" dirty="0">
              <a:effectLst/>
              <a:latin typeface="Open Sans"/>
            </a:endParaRPr>
          </a:p>
        </p:txBody>
      </p:sp>
      <p:pic>
        <p:nvPicPr>
          <p:cNvPr id="12" name="Picture 11">
            <a:extLst>
              <a:ext uri="{FF2B5EF4-FFF2-40B4-BE49-F238E27FC236}">
                <a16:creationId xmlns:a16="http://schemas.microsoft.com/office/drawing/2014/main" id="{643DAE09-C673-4882-8A1D-6C1017CB1D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3378" y="2166456"/>
            <a:ext cx="4741927" cy="4691544"/>
          </a:xfrm>
          <a:prstGeom prst="rect">
            <a:avLst/>
          </a:prstGeom>
        </p:spPr>
      </p:pic>
      <p:pic>
        <p:nvPicPr>
          <p:cNvPr id="15" name="Picture 14">
            <a:extLst>
              <a:ext uri="{FF2B5EF4-FFF2-40B4-BE49-F238E27FC236}">
                <a16:creationId xmlns:a16="http://schemas.microsoft.com/office/drawing/2014/main" id="{614747CB-892D-44DB-A9DC-A72290338C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62641" y="2171856"/>
            <a:ext cx="2126843" cy="4686144"/>
          </a:xfrm>
          <a:prstGeom prst="rect">
            <a:avLst/>
          </a:prstGeom>
        </p:spPr>
      </p:pic>
      <p:sp>
        <p:nvSpPr>
          <p:cNvPr id="16" name="Rectangle 15">
            <a:extLst>
              <a:ext uri="{FF2B5EF4-FFF2-40B4-BE49-F238E27FC236}">
                <a16:creationId xmlns:a16="http://schemas.microsoft.com/office/drawing/2014/main" id="{13509472-0058-4FC4-90A7-2B65C7C4AD2C}"/>
              </a:ext>
            </a:extLst>
          </p:cNvPr>
          <p:cNvSpPr/>
          <p:nvPr/>
        </p:nvSpPr>
        <p:spPr>
          <a:xfrm>
            <a:off x="4527177" y="1468283"/>
            <a:ext cx="7297906" cy="307777"/>
          </a:xfrm>
          <a:prstGeom prst="rect">
            <a:avLst/>
          </a:prstGeom>
        </p:spPr>
        <p:txBody>
          <a:bodyPr wrap="square">
            <a:spAutoFit/>
          </a:bodyPr>
          <a:lstStyle/>
          <a:p>
            <a:r>
              <a:rPr lang="en-CA" sz="1400" dirty="0">
                <a:solidFill>
                  <a:srgbClr val="333333"/>
                </a:solidFill>
                <a:latin typeface="PingFang SC"/>
              </a:rPr>
              <a:t>Tao produce </a:t>
            </a:r>
            <a:r>
              <a:rPr lang="en-CA" sz="1400" dirty="0" err="1">
                <a:solidFill>
                  <a:srgbClr val="333333"/>
                </a:solidFill>
                <a:latin typeface="PingFang SC"/>
              </a:rPr>
              <a:t>one，one</a:t>
            </a:r>
            <a:r>
              <a:rPr lang="en-CA" sz="1400" dirty="0">
                <a:solidFill>
                  <a:srgbClr val="333333"/>
                </a:solidFill>
                <a:latin typeface="PingFang SC"/>
              </a:rPr>
              <a:t> produce </a:t>
            </a:r>
            <a:r>
              <a:rPr lang="en-CA" sz="1400" dirty="0" err="1">
                <a:solidFill>
                  <a:srgbClr val="333333"/>
                </a:solidFill>
                <a:latin typeface="PingFang SC"/>
              </a:rPr>
              <a:t>two，two</a:t>
            </a:r>
            <a:r>
              <a:rPr lang="en-CA" sz="1400" dirty="0">
                <a:solidFill>
                  <a:srgbClr val="333333"/>
                </a:solidFill>
                <a:latin typeface="PingFang SC"/>
              </a:rPr>
              <a:t> produce </a:t>
            </a:r>
            <a:r>
              <a:rPr lang="en-CA" sz="1400" dirty="0" err="1">
                <a:solidFill>
                  <a:srgbClr val="333333"/>
                </a:solidFill>
                <a:latin typeface="PingFang SC"/>
              </a:rPr>
              <a:t>three，three</a:t>
            </a:r>
            <a:r>
              <a:rPr lang="en-CA" sz="1400" dirty="0">
                <a:solidFill>
                  <a:srgbClr val="333333"/>
                </a:solidFill>
                <a:latin typeface="PingFang SC"/>
              </a:rPr>
              <a:t> produce all things.</a:t>
            </a:r>
            <a:endParaRPr lang="en-CA" sz="1400" dirty="0"/>
          </a:p>
        </p:txBody>
      </p:sp>
      <p:sp>
        <p:nvSpPr>
          <p:cNvPr id="17" name="Rectangle 16">
            <a:extLst>
              <a:ext uri="{FF2B5EF4-FFF2-40B4-BE49-F238E27FC236}">
                <a16:creationId xmlns:a16="http://schemas.microsoft.com/office/drawing/2014/main" id="{808F1C96-003B-4EFC-BD13-4E81FA067B4E}"/>
              </a:ext>
            </a:extLst>
          </p:cNvPr>
          <p:cNvSpPr/>
          <p:nvPr/>
        </p:nvSpPr>
        <p:spPr>
          <a:xfrm>
            <a:off x="242047" y="144869"/>
            <a:ext cx="9002999" cy="584775"/>
          </a:xfrm>
          <a:prstGeom prst="rect">
            <a:avLst/>
          </a:prstGeom>
          <a:noFill/>
        </p:spPr>
        <p:txBody>
          <a:bodyPr wrap="square" lIns="91440" tIns="45720" rIns="91440" bIns="45720">
            <a:spAutoFit/>
          </a:bodyPr>
          <a:lstStyle/>
          <a:p>
            <a:r>
              <a:rPr lang="en-US" sz="3200" b="1" dirty="0">
                <a:solidFill>
                  <a:schemeClr val="tx2"/>
                </a:solidFill>
                <a:latin typeface="+mj-lt"/>
              </a:rPr>
              <a:t>4. </a:t>
            </a:r>
            <a:r>
              <a:rPr lang="en-CA" sz="3200" b="1" dirty="0">
                <a:solidFill>
                  <a:schemeClr val="tx2"/>
                </a:solidFill>
                <a:latin typeface="DengXian" panose="02010600030101010101" pitchFamily="2" charset="-122"/>
                <a:ea typeface="DengXian" panose="02010600030101010101" pitchFamily="2" charset="-122"/>
              </a:rPr>
              <a:t>Collective unconscious and </a:t>
            </a:r>
            <a:r>
              <a:rPr lang="en-CA" sz="3200" b="1" dirty="0" err="1">
                <a:solidFill>
                  <a:schemeClr val="tx2"/>
                </a:solidFill>
                <a:latin typeface="DengXian" panose="02010600030101010101" pitchFamily="2" charset="-122"/>
                <a:ea typeface="DengXian" panose="02010600030101010101" pitchFamily="2" charset="-122"/>
              </a:rPr>
              <a:t>TaiJi</a:t>
            </a:r>
            <a:r>
              <a:rPr lang="en-CA" sz="3200" b="1" dirty="0">
                <a:solidFill>
                  <a:schemeClr val="tx2"/>
                </a:solidFill>
                <a:latin typeface="DengXian" panose="02010600030101010101" pitchFamily="2" charset="-122"/>
                <a:ea typeface="DengXian" panose="02010600030101010101" pitchFamily="2" charset="-122"/>
              </a:rPr>
              <a:t>  </a:t>
            </a:r>
            <a:endParaRPr lang="en-US" sz="3200" b="1" cap="none" spc="300" dirty="0">
              <a:ln w="11430" cmpd="sng">
                <a:solidFill>
                  <a:schemeClr val="accent1">
                    <a:tint val="10000"/>
                  </a:schemeClr>
                </a:solidFill>
                <a:prstDash val="solid"/>
                <a:miter lim="800000"/>
              </a:ln>
              <a:solidFill>
                <a:schemeClr val="tx2"/>
              </a:solidFill>
              <a:effectLst>
                <a:glow rad="45500">
                  <a:schemeClr val="accent1">
                    <a:satMod val="220000"/>
                    <a:alpha val="35000"/>
                  </a:schemeClr>
                </a:glow>
              </a:effectLst>
              <a:latin typeface="+mj-lt"/>
            </a:endParaRPr>
          </a:p>
        </p:txBody>
      </p:sp>
      <p:pic>
        <p:nvPicPr>
          <p:cNvPr id="5" name="Content Placeholder 4">
            <a:extLst>
              <a:ext uri="{FF2B5EF4-FFF2-40B4-BE49-F238E27FC236}">
                <a16:creationId xmlns:a16="http://schemas.microsoft.com/office/drawing/2014/main" id="{141A5D56-B911-471C-B6B3-514932B095DD}"/>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303300" y="2214694"/>
            <a:ext cx="5598650" cy="4412608"/>
          </a:xfrm>
        </p:spPr>
      </p:pic>
    </p:spTree>
    <p:extLst>
      <p:ext uri="{BB962C8B-B14F-4D97-AF65-F5344CB8AC3E}">
        <p14:creationId xmlns:p14="http://schemas.microsoft.com/office/powerpoint/2010/main" val="42640600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 name="image18.jpeg" descr="http://assets.ecenglish.com/blogs/uploads/sites/20/2010/09/wembley1.jpg"/>
          <p:cNvPicPr>
            <a:picLocks noChangeAspect="1"/>
          </p:cNvPicPr>
          <p:nvPr/>
        </p:nvPicPr>
        <p:blipFill>
          <a:blip r:embed="rId2">
            <a:extLst/>
          </a:blip>
          <a:stretch>
            <a:fillRect/>
          </a:stretch>
        </p:blipFill>
        <p:spPr>
          <a:xfrm>
            <a:off x="0" y="2155219"/>
            <a:ext cx="5878477" cy="4702781"/>
          </a:xfrm>
          <a:prstGeom prst="rect">
            <a:avLst/>
          </a:prstGeom>
          <a:ln w="12700">
            <a:miter lim="400000"/>
          </a:ln>
        </p:spPr>
      </p:pic>
      <p:pic>
        <p:nvPicPr>
          <p:cNvPr id="455" name="image19.jpeg" descr="https://encrypted-tbn0.gstatic.com/images?q=tbn:ANd9GcTeAvJkd4KfisZS4tawpL4xf7TKiTQCGwhGcvZ68tPhgLqL0rdr8A"/>
          <p:cNvPicPr>
            <a:picLocks noChangeAspect="1"/>
          </p:cNvPicPr>
          <p:nvPr/>
        </p:nvPicPr>
        <p:blipFill>
          <a:blip r:embed="rId3">
            <a:extLst/>
          </a:blip>
          <a:stretch>
            <a:fillRect/>
          </a:stretch>
        </p:blipFill>
        <p:spPr>
          <a:xfrm>
            <a:off x="6096002" y="2589007"/>
            <a:ext cx="435045" cy="417948"/>
          </a:xfrm>
          <a:prstGeom prst="rect">
            <a:avLst/>
          </a:prstGeom>
          <a:ln w="12700">
            <a:miter lim="400000"/>
          </a:ln>
        </p:spPr>
      </p:pic>
      <p:sp>
        <p:nvSpPr>
          <p:cNvPr id="5" name="Rectangle 4">
            <a:extLst>
              <a:ext uri="{FF2B5EF4-FFF2-40B4-BE49-F238E27FC236}">
                <a16:creationId xmlns:a16="http://schemas.microsoft.com/office/drawing/2014/main" id="{02AAB1AF-DC9E-44E2-9E47-A6D5BED62400}"/>
              </a:ext>
            </a:extLst>
          </p:cNvPr>
          <p:cNvSpPr/>
          <p:nvPr/>
        </p:nvSpPr>
        <p:spPr>
          <a:xfrm>
            <a:off x="439270" y="108109"/>
            <a:ext cx="11313459" cy="1938992"/>
          </a:xfrm>
          <a:prstGeom prst="rect">
            <a:avLst/>
          </a:prstGeom>
        </p:spPr>
        <p:txBody>
          <a:bodyPr wrap="square">
            <a:spAutoFit/>
          </a:bodyPr>
          <a:lstStyle/>
          <a:p>
            <a:r>
              <a:rPr lang="en-US" altLang="ko-KR" sz="2400" b="1" dirty="0">
                <a:solidFill>
                  <a:schemeClr val="tx2">
                    <a:lumMod val="50000"/>
                  </a:schemeClr>
                </a:solidFill>
                <a:latin typeface="돋움" panose="020B0600000101010101" pitchFamily="50" charset="-127"/>
                <a:ea typeface="돋움" panose="020B0600000101010101" pitchFamily="50" charset="-127"/>
              </a:rPr>
              <a:t>HUMANS are composed of 60 </a:t>
            </a:r>
            <a:r>
              <a:rPr lang="en-CA" sz="2400" b="1" dirty="0">
                <a:solidFill>
                  <a:schemeClr val="tx2">
                    <a:lumMod val="50000"/>
                  </a:schemeClr>
                </a:solidFill>
                <a:latin typeface="돋움" panose="020B0600000101010101" pitchFamily="50" charset="-127"/>
                <a:ea typeface="돋움" panose="020B0600000101010101" pitchFamily="50" charset="-127"/>
              </a:rPr>
              <a:t>trillion</a:t>
            </a:r>
            <a:r>
              <a:rPr lang="en-US" altLang="ko-KR" sz="2400" b="1" dirty="0">
                <a:solidFill>
                  <a:schemeClr val="tx2">
                    <a:lumMod val="50000"/>
                  </a:schemeClr>
                </a:solidFill>
                <a:latin typeface="돋움" panose="020B0600000101010101" pitchFamily="50" charset="-127"/>
                <a:ea typeface="돋움" panose="020B0600000101010101" pitchFamily="50" charset="-127"/>
              </a:rPr>
              <a:t> Cells, Each cell has its own DNA</a:t>
            </a:r>
            <a:endParaRPr lang="ko-KR" altLang="en-US" sz="2400" b="1" dirty="0">
              <a:solidFill>
                <a:schemeClr val="tx2">
                  <a:lumMod val="50000"/>
                </a:schemeClr>
              </a:solidFill>
              <a:latin typeface="돋움" panose="020B0600000101010101" pitchFamily="50" charset="-127"/>
              <a:ea typeface="돋움" panose="020B0600000101010101" pitchFamily="50" charset="-127"/>
            </a:endParaRPr>
          </a:p>
          <a:p>
            <a:r>
              <a:rPr lang="en-CA" sz="2400" b="1" dirty="0">
                <a:latin typeface="돋움" panose="020B0600000101010101" pitchFamily="50" charset="-127"/>
                <a:ea typeface="돋움" panose="020B0600000101010101" pitchFamily="50" charset="-127"/>
              </a:rPr>
              <a:t>One cell composed of 100 trillion atoms</a:t>
            </a:r>
          </a:p>
          <a:p>
            <a:r>
              <a:rPr lang="en-CA" sz="2400" b="1" dirty="0">
                <a:solidFill>
                  <a:schemeClr val="tx2">
                    <a:lumMod val="50000"/>
                  </a:schemeClr>
                </a:solidFill>
                <a:latin typeface="돋움" panose="020B0600000101010101" pitchFamily="50" charset="-127"/>
                <a:ea typeface="돋움" panose="020B0600000101010101" pitchFamily="50" charset="-127"/>
              </a:rPr>
              <a:t>If an atom is the same size of a football ground, </a:t>
            </a:r>
          </a:p>
          <a:p>
            <a:r>
              <a:rPr lang="en-CA" sz="2400" b="1" dirty="0">
                <a:solidFill>
                  <a:schemeClr val="tx2">
                    <a:lumMod val="50000"/>
                  </a:schemeClr>
                </a:solidFill>
                <a:latin typeface="돋움" panose="020B0600000101010101" pitchFamily="50" charset="-127"/>
                <a:ea typeface="돋움" panose="020B0600000101010101" pitchFamily="50" charset="-127"/>
              </a:rPr>
              <a:t>an electron is the same size of a football.</a:t>
            </a:r>
          </a:p>
          <a:p>
            <a:pPr algn="just">
              <a:defRPr sz="1400">
                <a:solidFill>
                  <a:srgbClr val="FFC000"/>
                </a:solidFill>
              </a:defRPr>
            </a:pPr>
            <a:r>
              <a:rPr lang="en-CA" sz="2400" b="1" dirty="0">
                <a:solidFill>
                  <a:schemeClr val="tx2">
                    <a:lumMod val="50000"/>
                  </a:schemeClr>
                </a:solidFill>
                <a:latin typeface="돋움" panose="020B0600000101010101" pitchFamily="50" charset="-127"/>
                <a:ea typeface="돋움" panose="020B0600000101010101" pitchFamily="50" charset="-127"/>
              </a:rPr>
              <a:t>So all material things are actually empty! </a:t>
            </a:r>
          </a:p>
        </p:txBody>
      </p:sp>
      <p:pic>
        <p:nvPicPr>
          <p:cNvPr id="4" name="Picture 3">
            <a:extLst>
              <a:ext uri="{FF2B5EF4-FFF2-40B4-BE49-F238E27FC236}">
                <a16:creationId xmlns:a16="http://schemas.microsoft.com/office/drawing/2014/main" id="{302B88B5-56B1-4B39-96BA-558B9603BA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6635" y="1526899"/>
            <a:ext cx="5495365" cy="5331101"/>
          </a:xfrm>
          <a:prstGeom prst="rect">
            <a:avLst/>
          </a:prstGeom>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0.44076 0.13866 C -0.54011 0.13866 -0.62097 0.07361 -0.62097 -0.00787 C -0.62097 -0.08912 -0.54011 -0.15532 -0.44076 -0.15532 C -0.34128 -0.15532 -0.26068 -0.08912 -0.26068 -0.00787 C -0.26068 0.07361 -0.34128 0.13866 -0.44076 0.13866 Z " pathEditMode="relative" rAng="10800000" ptsTypes="AAAAA">
                                      <p:cBhvr>
                                        <p:cTn id="6" dur="2000" fill="hold"/>
                                        <p:tgtEl>
                                          <p:spTgt spid="455"/>
                                        </p:tgtEl>
                                        <p:attrNameLst>
                                          <p:attrName>ppt_x</p:attrName>
                                          <p:attrName>ppt_y</p:attrName>
                                        </p:attrNameLst>
                                      </p:cBhvr>
                                      <p:rCtr x="0" y="-146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5B4E0A3E-C47E-44ED-9BCA-352DBFF6E8A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88073" y="0"/>
            <a:ext cx="6003927" cy="2952925"/>
          </a:xfrm>
        </p:spPr>
      </p:pic>
      <p:pic>
        <p:nvPicPr>
          <p:cNvPr id="1028" name="Picture 4" descr="thank youì ëí ì´ë¯¸ì§ ê²ìê²°ê³¼">
            <a:extLst>
              <a:ext uri="{FF2B5EF4-FFF2-40B4-BE49-F238E27FC236}">
                <a16:creationId xmlns:a16="http://schemas.microsoft.com/office/drawing/2014/main" id="{FAE8D1E5-FFAC-4EC5-B233-328F933BB8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8014" y="2331471"/>
            <a:ext cx="4009937" cy="300745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D1069BA-AFEC-4DB7-B183-F8AFD69EB89A}"/>
              </a:ext>
            </a:extLst>
          </p:cNvPr>
          <p:cNvSpPr/>
          <p:nvPr/>
        </p:nvSpPr>
        <p:spPr>
          <a:xfrm>
            <a:off x="-1" y="0"/>
            <a:ext cx="6188073" cy="646331"/>
          </a:xfrm>
          <a:prstGeom prst="rect">
            <a:avLst/>
          </a:prstGeom>
          <a:solidFill>
            <a:schemeClr val="accent1">
              <a:lumMod val="50000"/>
            </a:schemeClr>
          </a:solid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zh-CN" altLang="en-US" sz="3600" b="1" cap="none" spc="0" dirty="0">
                <a:ln/>
                <a:solidFill>
                  <a:schemeClr val="bg1"/>
                </a:solidFill>
                <a:effectLst/>
              </a:rPr>
              <a:t>结论  </a:t>
            </a:r>
            <a:r>
              <a:rPr lang="en-CA" altLang="zh-CN" sz="3600" b="1" cap="none" spc="0" dirty="0">
                <a:ln/>
                <a:solidFill>
                  <a:schemeClr val="bg1"/>
                </a:solidFill>
                <a:effectLst/>
              </a:rPr>
              <a:t>Conclusion</a:t>
            </a:r>
            <a:endParaRPr lang="en-US" sz="3600" b="1" cap="none" spc="0" dirty="0">
              <a:ln/>
              <a:solidFill>
                <a:schemeClr val="bg1"/>
              </a:solidFill>
              <a:effectLst/>
            </a:endParaRPr>
          </a:p>
        </p:txBody>
      </p:sp>
      <p:pic>
        <p:nvPicPr>
          <p:cNvPr id="6" name="Picture 2" descr="deep breathing exercisesì ëí ì´ë¯¸ì§ ê²ìê²°ê³¼">
            <a:extLst>
              <a:ext uri="{FF2B5EF4-FFF2-40B4-BE49-F238E27FC236}">
                <a16:creationId xmlns:a16="http://schemas.microsoft.com/office/drawing/2014/main" id="{AD0B0952-87C4-4415-BD20-8CC1E150CF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8073" y="1828801"/>
            <a:ext cx="6003927" cy="50292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6DD80A4-A90C-4A80-ABD8-BA84CA632F4D}"/>
              </a:ext>
            </a:extLst>
          </p:cNvPr>
          <p:cNvSpPr/>
          <p:nvPr/>
        </p:nvSpPr>
        <p:spPr>
          <a:xfrm>
            <a:off x="1208014" y="773848"/>
            <a:ext cx="4317207" cy="1077218"/>
          </a:xfrm>
          <a:prstGeom prst="rect">
            <a:avLst/>
          </a:prstGeom>
        </p:spPr>
        <p:txBody>
          <a:bodyPr wrap="none">
            <a:spAutoFit/>
          </a:bodyPr>
          <a:lstStyle/>
          <a:p>
            <a:r>
              <a:rPr lang="en-CA" sz="3200" b="1" dirty="0"/>
              <a:t>Mindfulness and </a:t>
            </a:r>
          </a:p>
          <a:p>
            <a:r>
              <a:rPr lang="en-CA" sz="3200" b="1" dirty="0"/>
              <a:t>Feelings of Emptiness</a:t>
            </a:r>
          </a:p>
        </p:txBody>
      </p:sp>
      <p:sp>
        <p:nvSpPr>
          <p:cNvPr id="4" name="Rectangle 3">
            <a:extLst>
              <a:ext uri="{FF2B5EF4-FFF2-40B4-BE49-F238E27FC236}">
                <a16:creationId xmlns:a16="http://schemas.microsoft.com/office/drawing/2014/main" id="{3F75B8FF-6885-4677-BC50-5EA2890C07B7}"/>
              </a:ext>
            </a:extLst>
          </p:cNvPr>
          <p:cNvSpPr/>
          <p:nvPr/>
        </p:nvSpPr>
        <p:spPr>
          <a:xfrm>
            <a:off x="0" y="6488668"/>
            <a:ext cx="6233812" cy="369332"/>
          </a:xfrm>
          <a:prstGeom prst="rect">
            <a:avLst/>
          </a:prstGeom>
        </p:spPr>
        <p:txBody>
          <a:bodyPr wrap="square">
            <a:spAutoFit/>
          </a:bodyPr>
          <a:lstStyle/>
          <a:p>
            <a:pPr algn="ctr"/>
            <a:r>
              <a:rPr lang="zh-CN" altLang="en-US" dirty="0">
                <a:solidFill>
                  <a:srgbClr val="3E73A0"/>
                </a:solidFill>
                <a:latin typeface="微软雅黑" panose="020B0503020204020204" pitchFamily="34" charset="-122"/>
                <a:ea typeface="微软雅黑" panose="020B0503020204020204" pitchFamily="34" charset="-122"/>
              </a:rPr>
              <a:t>恬淡虚无，真气从之，精神内守，病安从来</a:t>
            </a:r>
            <a:endParaRPr lang="en-CA" dirty="0"/>
          </a:p>
        </p:txBody>
      </p:sp>
      <p:sp>
        <p:nvSpPr>
          <p:cNvPr id="5" name="Rectangle 4">
            <a:extLst>
              <a:ext uri="{FF2B5EF4-FFF2-40B4-BE49-F238E27FC236}">
                <a16:creationId xmlns:a16="http://schemas.microsoft.com/office/drawing/2014/main" id="{ECF5CDC0-E29C-4905-AAFB-6542F143BCA9}"/>
              </a:ext>
            </a:extLst>
          </p:cNvPr>
          <p:cNvSpPr/>
          <p:nvPr/>
        </p:nvSpPr>
        <p:spPr>
          <a:xfrm>
            <a:off x="519953" y="5517341"/>
            <a:ext cx="5668120" cy="646331"/>
          </a:xfrm>
          <a:prstGeom prst="rect">
            <a:avLst/>
          </a:prstGeom>
        </p:spPr>
        <p:txBody>
          <a:bodyPr wrap="square">
            <a:spAutoFit/>
          </a:bodyPr>
          <a:lstStyle/>
          <a:p>
            <a:r>
              <a:rPr lang="en-CA" b="1" dirty="0">
                <a:solidFill>
                  <a:srgbClr val="000000"/>
                </a:solidFill>
                <a:latin typeface="Helvetica" panose="020B0604020202020204" pitchFamily="34" charset="0"/>
              </a:rPr>
              <a:t>If you put down selfishness, you will be able to control your body and mind well.</a:t>
            </a:r>
            <a:endParaRPr lang="en-CA" b="1" dirty="0"/>
          </a:p>
        </p:txBody>
      </p:sp>
    </p:spTree>
    <p:extLst>
      <p:ext uri="{BB962C8B-B14F-4D97-AF65-F5344CB8AC3E}">
        <p14:creationId xmlns:p14="http://schemas.microsoft.com/office/powerpoint/2010/main" val="18315687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E7963-14E6-4AA4-A0FB-DDAC2F3C3679}"/>
              </a:ext>
            </a:extLst>
          </p:cNvPr>
          <p:cNvSpPr>
            <a:spLocks noGrp="1"/>
          </p:cNvSpPr>
          <p:nvPr>
            <p:ph type="title"/>
          </p:nvPr>
        </p:nvSpPr>
        <p:spPr>
          <a:xfrm>
            <a:off x="0" y="0"/>
            <a:ext cx="12192000" cy="1530787"/>
          </a:xfrm>
          <a:solidFill>
            <a:schemeClr val="accent1">
              <a:lumMod val="50000"/>
            </a:schemeClr>
          </a:solidFill>
        </p:spPr>
        <p:txBody>
          <a:bodyPr>
            <a:noAutofit/>
          </a:bodyPr>
          <a:lstStyle/>
          <a:p>
            <a:pPr algn="ctr"/>
            <a:r>
              <a:rPr lang="en-CA" sz="2800" b="1" dirty="0">
                <a:solidFill>
                  <a:schemeClr val="bg1"/>
                </a:solidFill>
              </a:rPr>
              <a:t>Dropbox</a:t>
            </a:r>
            <a:br>
              <a:rPr lang="en-CA" sz="2800" b="1" dirty="0">
                <a:solidFill>
                  <a:schemeClr val="bg1"/>
                </a:solidFill>
              </a:rPr>
            </a:br>
            <a:r>
              <a:rPr lang="en-CA" sz="2800" b="1" dirty="0">
                <a:solidFill>
                  <a:schemeClr val="bg1"/>
                </a:solidFill>
              </a:rPr>
              <a:t>If you send me your email address, I'll share the following </a:t>
            </a:r>
            <a:r>
              <a:rPr lang="en-CA" sz="2800" b="1" dirty="0" err="1">
                <a:solidFill>
                  <a:schemeClr val="bg1"/>
                </a:solidFill>
              </a:rPr>
              <a:t>datas</a:t>
            </a:r>
            <a:r>
              <a:rPr lang="zh-CN" altLang="en-US" sz="2800" b="1" dirty="0">
                <a:solidFill>
                  <a:schemeClr val="bg1"/>
                </a:solidFill>
              </a:rPr>
              <a:t>！</a:t>
            </a:r>
            <a:br>
              <a:rPr lang="en-CA" altLang="zh-CN" sz="2800" b="1" dirty="0">
                <a:solidFill>
                  <a:schemeClr val="bg1"/>
                </a:solidFill>
              </a:rPr>
            </a:br>
            <a:r>
              <a:rPr lang="en-US" altLang="zh-CN" sz="2800" b="1" dirty="0">
                <a:solidFill>
                  <a:schemeClr val="bg1"/>
                </a:solidFill>
              </a:rPr>
              <a:t>My email address is  stbundo61@gmail.com</a:t>
            </a:r>
            <a:endParaRPr lang="en-CA" sz="2800" b="1" dirty="0">
              <a:solidFill>
                <a:schemeClr val="bg1"/>
              </a:solidFill>
            </a:endParaRPr>
          </a:p>
        </p:txBody>
      </p:sp>
      <p:sp>
        <p:nvSpPr>
          <p:cNvPr id="3" name="Content Placeholder 2">
            <a:extLst>
              <a:ext uri="{FF2B5EF4-FFF2-40B4-BE49-F238E27FC236}">
                <a16:creationId xmlns:a16="http://schemas.microsoft.com/office/drawing/2014/main" id="{B0C5A926-87C8-4A97-9166-6B2B3D99602F}"/>
              </a:ext>
            </a:extLst>
          </p:cNvPr>
          <p:cNvSpPr>
            <a:spLocks noGrp="1"/>
          </p:cNvSpPr>
          <p:nvPr>
            <p:ph idx="1"/>
          </p:nvPr>
        </p:nvSpPr>
        <p:spPr>
          <a:xfrm>
            <a:off x="838200" y="2298583"/>
            <a:ext cx="10515600" cy="3450541"/>
          </a:xfrm>
        </p:spPr>
        <p:txBody>
          <a:bodyPr>
            <a:normAutofit/>
          </a:bodyPr>
          <a:lstStyle/>
          <a:p>
            <a:r>
              <a:rPr lang="en-US" altLang="zh-CN" sz="2800" dirty="0"/>
              <a:t>1. </a:t>
            </a:r>
            <a:r>
              <a:rPr lang="zh-CN" altLang="en-US" sz="2800" dirty="0"/>
              <a:t>董氏奇穴针灸学</a:t>
            </a:r>
            <a:endParaRPr lang="en-CA" altLang="zh-CN" sz="2800" dirty="0"/>
          </a:p>
          <a:p>
            <a:r>
              <a:rPr lang="en-US" altLang="zh-CN" sz="2800" dirty="0"/>
              <a:t>2. </a:t>
            </a:r>
            <a:r>
              <a:rPr lang="zh-CN" altLang="en-US" sz="2800" dirty="0"/>
              <a:t>董氏奇穴处方学</a:t>
            </a:r>
            <a:endParaRPr lang="en-CA" altLang="zh-CN" sz="2800" dirty="0"/>
          </a:p>
          <a:p>
            <a:r>
              <a:rPr lang="en-US" altLang="zh-CN" sz="2800" dirty="0"/>
              <a:t>3. </a:t>
            </a:r>
            <a:r>
              <a:rPr lang="zh-CN" altLang="en-US" sz="2800" dirty="0"/>
              <a:t>董氏针灸正经奇穴学</a:t>
            </a:r>
            <a:endParaRPr lang="en-CA" altLang="zh-CN" sz="2800" dirty="0"/>
          </a:p>
          <a:p>
            <a:r>
              <a:rPr lang="en-US" altLang="ko-KR" sz="2800" dirty="0"/>
              <a:t>4. </a:t>
            </a:r>
            <a:r>
              <a:rPr lang="ko-KR" altLang="en-US" sz="2800" dirty="0"/>
              <a:t>董氏图谱</a:t>
            </a:r>
            <a:endParaRPr lang="en-CA" altLang="ko-KR" sz="2800" dirty="0"/>
          </a:p>
          <a:p>
            <a:r>
              <a:rPr lang="en-US" altLang="zh-CN" sz="2800" dirty="0"/>
              <a:t>5. </a:t>
            </a:r>
            <a:r>
              <a:rPr lang="zh-CN" altLang="en-US" sz="2800" dirty="0"/>
              <a:t>中医医疗技术手册</a:t>
            </a:r>
            <a:endParaRPr lang="en-CA" altLang="zh-CN" sz="2800" dirty="0"/>
          </a:p>
          <a:p>
            <a:r>
              <a:rPr lang="en-CA" sz="2800" dirty="0"/>
              <a:t>6. Advanced Tung Style Acupuncture(</a:t>
            </a:r>
            <a:r>
              <a:rPr lang="zh-CN" altLang="en-US" sz="2800" dirty="0"/>
              <a:t>董氏倒馬針刺療法</a:t>
            </a:r>
            <a:r>
              <a:rPr lang="en-CA" sz="2800" dirty="0"/>
              <a:t>)</a:t>
            </a:r>
          </a:p>
        </p:txBody>
      </p:sp>
    </p:spTree>
    <p:extLst>
      <p:ext uri="{BB962C8B-B14F-4D97-AF65-F5344CB8AC3E}">
        <p14:creationId xmlns:p14="http://schemas.microsoft.com/office/powerpoint/2010/main" val="4309359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8313F3F-2883-4125-8E7D-4CFA00E6A314}"/>
              </a:ext>
            </a:extLst>
          </p:cNvPr>
          <p:cNvSpPr>
            <a:spLocks noGrp="1"/>
          </p:cNvSpPr>
          <p:nvPr>
            <p:ph type="subTitle" idx="1"/>
          </p:nvPr>
        </p:nvSpPr>
        <p:spPr>
          <a:xfrm>
            <a:off x="243280" y="331335"/>
            <a:ext cx="5377343" cy="1477328"/>
          </a:xfrm>
        </p:spPr>
        <p:txBody>
          <a:bodyPr>
            <a:normAutofit/>
          </a:bodyPr>
          <a:lstStyle/>
          <a:p>
            <a:pPr algn="l"/>
            <a:r>
              <a:rPr lang="ko-KR" altLang="en-US" sz="1600" b="1" dirty="0"/>
              <a:t>董景昌先生</a:t>
            </a:r>
            <a:r>
              <a:rPr lang="en-US" altLang="ko-KR" sz="1600" b="1" dirty="0"/>
              <a:t>(1916-1975)</a:t>
            </a:r>
          </a:p>
          <a:p>
            <a:pPr algn="l"/>
            <a:r>
              <a:rPr lang="zh-TW" altLang="en-US" sz="1600" dirty="0"/>
              <a:t>山東平度縣人，始自其先祖曾以針灸醫術救人，氏家道小康，十八歲在原籍設立針灸診所，服務桑梓，不計診費，抗戰時期，離鄉從戎，勝利後解甲歸里，後在青島設立針灸診所。卅年來診治病患近四十萬人</a:t>
            </a:r>
            <a:endParaRPr lang="en-CA" sz="1600" dirty="0"/>
          </a:p>
        </p:txBody>
      </p:sp>
      <p:pic>
        <p:nvPicPr>
          <p:cNvPr id="4" name="Picture 3" descr="http://www.tungs.net.cn/template/images/about-pic.jpg">
            <a:extLst>
              <a:ext uri="{FF2B5EF4-FFF2-40B4-BE49-F238E27FC236}">
                <a16:creationId xmlns:a16="http://schemas.microsoft.com/office/drawing/2014/main" id="{00000000-0008-0000-6500-0000020000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462" y="4473388"/>
            <a:ext cx="1788459" cy="238461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s://timgsa.baidu.com/timg?image&amp;quality=80&amp;size=b9999_10000&amp;sec=1539881077810&amp;di=d6d522e47d92aa1ad1bcc81b418d93f6&amp;imgtype=0&amp;src=http%3A%2F%2Fwww.zhwjw.net%2Fuploads%2Fallimg%2F201202%2F2012020711512413.jpg">
            <a:extLst>
              <a:ext uri="{FF2B5EF4-FFF2-40B4-BE49-F238E27FC236}">
                <a16:creationId xmlns:a16="http://schemas.microsoft.com/office/drawing/2014/main" id="{2959EEA1-C483-451A-BF7B-AA41727CEC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0246" y="4473387"/>
            <a:ext cx="1409548" cy="238461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1BD2D02-260A-48BB-89BB-B1D2D34FD0FA}"/>
              </a:ext>
            </a:extLst>
          </p:cNvPr>
          <p:cNvSpPr/>
          <p:nvPr/>
        </p:nvSpPr>
        <p:spPr>
          <a:xfrm>
            <a:off x="5767681" y="331335"/>
            <a:ext cx="6287299" cy="1569660"/>
          </a:xfrm>
          <a:prstGeom prst="rect">
            <a:avLst/>
          </a:prstGeom>
        </p:spPr>
        <p:txBody>
          <a:bodyPr wrap="square">
            <a:spAutoFit/>
          </a:bodyPr>
          <a:lstStyle/>
          <a:p>
            <a:r>
              <a:rPr lang="zh-CN" altLang="en-US" sz="1600" b="1" dirty="0">
                <a:solidFill>
                  <a:srgbClr val="333333"/>
                </a:solidFill>
                <a:latin typeface="arial" panose="020B0604020202020204" pitchFamily="34" charset="0"/>
              </a:rPr>
              <a:t>马基平先生</a:t>
            </a:r>
            <a:r>
              <a:rPr lang="zh-CN" altLang="en-US" sz="1600" dirty="0">
                <a:solidFill>
                  <a:srgbClr val="333333"/>
                </a:solidFill>
                <a:latin typeface="arial" panose="020B0604020202020204" pitchFamily="34" charset="0"/>
              </a:rPr>
              <a:t>（</a:t>
            </a:r>
            <a:r>
              <a:rPr lang="en-US" altLang="zh-CN" sz="1600" dirty="0">
                <a:solidFill>
                  <a:srgbClr val="333333"/>
                </a:solidFill>
                <a:latin typeface="arial" panose="020B0604020202020204" pitchFamily="34" charset="0"/>
              </a:rPr>
              <a:t>1928</a:t>
            </a:r>
            <a:r>
              <a:rPr lang="zh-CN" altLang="en-US" sz="1600" dirty="0">
                <a:solidFill>
                  <a:srgbClr val="333333"/>
                </a:solidFill>
                <a:latin typeface="arial" panose="020B0604020202020204" pitchFamily="34" charset="0"/>
              </a:rPr>
              <a:t>年出生）</a:t>
            </a:r>
            <a:endParaRPr lang="en-CA" altLang="zh-CN" sz="1600" dirty="0">
              <a:solidFill>
                <a:srgbClr val="333333"/>
              </a:solidFill>
              <a:latin typeface="arial" panose="020B0604020202020204" pitchFamily="34" charset="0"/>
            </a:endParaRPr>
          </a:p>
          <a:p>
            <a:endParaRPr lang="en-CA" altLang="zh-CN" sz="1600" dirty="0">
              <a:solidFill>
                <a:srgbClr val="333333"/>
              </a:solidFill>
              <a:latin typeface="arial" panose="020B0604020202020204" pitchFamily="34" charset="0"/>
            </a:endParaRPr>
          </a:p>
          <a:p>
            <a:r>
              <a:rPr lang="zh-CN" altLang="en-US" sz="1600" dirty="0">
                <a:solidFill>
                  <a:srgbClr val="333333"/>
                </a:solidFill>
                <a:latin typeface="arial" panose="020B0604020202020204" pitchFamily="34" charset="0"/>
              </a:rPr>
              <a:t>上海人</a:t>
            </a:r>
            <a:r>
              <a:rPr lang="en-US" altLang="zh-CN" sz="1600" dirty="0">
                <a:solidFill>
                  <a:srgbClr val="333333"/>
                </a:solidFill>
                <a:latin typeface="arial" panose="020B0604020202020204" pitchFamily="34" charset="0"/>
              </a:rPr>
              <a:t>.</a:t>
            </a:r>
            <a:r>
              <a:rPr lang="zh-CN" altLang="en-US" sz="1600" dirty="0">
                <a:solidFill>
                  <a:srgbClr val="333333"/>
                </a:solidFill>
                <a:latin typeface="arial" panose="020B0604020202020204" pitchFamily="34" charset="0"/>
              </a:rPr>
              <a:t>从事医药工作</a:t>
            </a:r>
            <a:r>
              <a:rPr lang="en-US" altLang="zh-CN" sz="1600" dirty="0">
                <a:solidFill>
                  <a:srgbClr val="333333"/>
                </a:solidFill>
                <a:latin typeface="arial" panose="020B0604020202020204" pitchFamily="34" charset="0"/>
              </a:rPr>
              <a:t>60</a:t>
            </a:r>
            <a:r>
              <a:rPr lang="zh-CN" altLang="en-US" sz="1600" dirty="0">
                <a:solidFill>
                  <a:srgbClr val="333333"/>
                </a:solidFill>
                <a:latin typeface="arial" panose="020B0604020202020204" pitchFamily="34" charset="0"/>
              </a:rPr>
              <a:t>余年。</a:t>
            </a:r>
            <a:r>
              <a:rPr lang="en-US" altLang="zh-CN" sz="1600" dirty="0"/>
              <a:t>1989</a:t>
            </a:r>
            <a:r>
              <a:rPr lang="zh-CN" altLang="en-US" sz="1600" dirty="0"/>
              <a:t>年退休后开设中医门诊。收入了 </a:t>
            </a:r>
            <a:r>
              <a:rPr lang="en-CA" altLang="zh-CN" sz="1600" dirty="0"/>
              <a:t>2001</a:t>
            </a:r>
            <a:r>
              <a:rPr lang="zh-CN" altLang="en-US" sz="1600" dirty="0"/>
              <a:t>年版的 ”世界名人錄“，</a:t>
            </a:r>
            <a:r>
              <a:rPr lang="en-CA" altLang="zh-CN" sz="1600" dirty="0"/>
              <a:t>2010</a:t>
            </a:r>
            <a:r>
              <a:rPr lang="zh-CN" altLang="en-US" sz="1600" dirty="0"/>
              <a:t>年版的 ”創新中國“ 等書目。每天看診一百多人，幾乎屬於全科治療。最常見的還是打工者，此外還各界名人和政府領導，所有的人不論身份在這裡都是排隊候診。</a:t>
            </a:r>
            <a:endParaRPr lang="en-CA" sz="1600" dirty="0"/>
          </a:p>
        </p:txBody>
      </p:sp>
      <p:pic>
        <p:nvPicPr>
          <p:cNvPr id="4100" name="Picture 4" descr="ì´ë¯¸ì§: ì¬ë 3ëª">
            <a:extLst>
              <a:ext uri="{FF2B5EF4-FFF2-40B4-BE49-F238E27FC236}">
                <a16:creationId xmlns:a16="http://schemas.microsoft.com/office/drawing/2014/main" id="{8618F86C-3A26-4711-BE23-789E48A473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9794" y="4473386"/>
            <a:ext cx="4128681" cy="238461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a:extLst>
              <a:ext uri="{FF2B5EF4-FFF2-40B4-BE49-F238E27FC236}">
                <a16:creationId xmlns:a16="http://schemas.microsoft.com/office/drawing/2014/main" id="{E8555F0C-CE0B-4BEF-B0C0-D7065D6C4C63}"/>
              </a:ext>
            </a:extLst>
          </p:cNvPr>
          <p:cNvSpPr>
            <a:spLocks noChangeArrowheads="1"/>
          </p:cNvSpPr>
          <p:nvPr/>
        </p:nvSpPr>
        <p:spPr bwMode="auto">
          <a:xfrm>
            <a:off x="243280" y="1900995"/>
            <a:ext cx="5310231" cy="224676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rgbClr val="212121"/>
                </a:solidFill>
                <a:effectLst/>
                <a:latin typeface="inherit"/>
              </a:rPr>
              <a:t>Mr. Dong </a:t>
            </a:r>
            <a:r>
              <a:rPr kumimoji="0" lang="en-US" altLang="en-US" b="1" i="0" u="none" strike="noStrike" cap="none" normalizeH="0" baseline="0" dirty="0" err="1">
                <a:ln>
                  <a:noFill/>
                </a:ln>
                <a:solidFill>
                  <a:srgbClr val="212121"/>
                </a:solidFill>
                <a:effectLst/>
                <a:latin typeface="inherit"/>
              </a:rPr>
              <a:t>Jingchang</a:t>
            </a:r>
            <a:r>
              <a:rPr kumimoji="0" lang="en-US" altLang="en-US" b="1" i="0" u="none" strike="noStrike" cap="none" normalizeH="0" baseline="0" dirty="0">
                <a:ln>
                  <a:noFill/>
                </a:ln>
                <a:solidFill>
                  <a:srgbClr val="212121"/>
                </a:solidFill>
                <a:effectLst/>
                <a:latin typeface="inherit"/>
              </a:rPr>
              <a:t> (1916-1975) </a:t>
            </a:r>
          </a:p>
          <a:p>
            <a:pPr lvl="0" eaLnBrk="0" fontAlgn="base" hangingPunct="0">
              <a:spcBef>
                <a:spcPct val="0"/>
              </a:spcBef>
              <a:spcAft>
                <a:spcPct val="0"/>
              </a:spcAft>
            </a:pPr>
            <a:r>
              <a:rPr kumimoji="0" lang="en-US" altLang="en-US" sz="1600" b="0" i="0" u="none" strike="noStrike" cap="none" normalizeH="0" baseline="0" dirty="0">
                <a:ln>
                  <a:noFill/>
                </a:ln>
                <a:solidFill>
                  <a:srgbClr val="212121"/>
                </a:solidFill>
                <a:effectLst/>
                <a:latin typeface="inherit"/>
              </a:rPr>
              <a:t>He, from </a:t>
            </a:r>
            <a:r>
              <a:rPr kumimoji="0" lang="en-US" altLang="en-US" sz="1600" b="0" i="0" u="none" strike="noStrike" cap="none" normalizeH="0" baseline="0" dirty="0" err="1">
                <a:ln>
                  <a:noFill/>
                </a:ln>
                <a:solidFill>
                  <a:srgbClr val="212121"/>
                </a:solidFill>
                <a:effectLst/>
                <a:latin typeface="inherit"/>
              </a:rPr>
              <a:t>Pingdu</a:t>
            </a:r>
            <a:r>
              <a:rPr kumimoji="0" lang="en-US" altLang="en-US" sz="1600" b="0" i="0" u="none" strike="noStrike" cap="none" normalizeH="0" baseline="0" dirty="0">
                <a:ln>
                  <a:noFill/>
                </a:ln>
                <a:solidFill>
                  <a:srgbClr val="212121"/>
                </a:solidFill>
                <a:effectLst/>
                <a:latin typeface="inherit"/>
              </a:rPr>
              <a:t> County, Shandong Province, began to save people’s lives with acupuncture and </a:t>
            </a:r>
            <a:r>
              <a:rPr lang="en-CA" sz="1600" dirty="0" err="1">
                <a:latin typeface="inherit"/>
              </a:rPr>
              <a:t>moxibustion</a:t>
            </a:r>
            <a:r>
              <a:rPr kumimoji="0" lang="en-US" altLang="en-US" sz="1600" b="0" i="0" u="none" strike="noStrike" cap="none" normalizeH="0" baseline="0" dirty="0">
                <a:ln>
                  <a:noFill/>
                </a:ln>
                <a:solidFill>
                  <a:srgbClr val="212121"/>
                </a:solidFill>
                <a:effectLst/>
                <a:latin typeface="inherit"/>
              </a:rPr>
              <a:t>. His family was well-off</a:t>
            </a:r>
            <a:r>
              <a:rPr kumimoji="0" lang="en-US" altLang="en-US" sz="1600" b="0" i="0" u="none" strike="noStrike" cap="none" normalizeH="0" dirty="0">
                <a:ln>
                  <a:noFill/>
                </a:ln>
                <a:solidFill>
                  <a:srgbClr val="212121"/>
                </a:solidFill>
                <a:effectLst/>
                <a:latin typeface="inherit"/>
              </a:rPr>
              <a:t> </a:t>
            </a:r>
            <a:r>
              <a:rPr kumimoji="0" lang="en-US" altLang="en-US" sz="1600" b="0" i="0" u="none" strike="noStrike" cap="none" normalizeH="0" baseline="0" dirty="0">
                <a:ln>
                  <a:noFill/>
                </a:ln>
                <a:solidFill>
                  <a:srgbClr val="212121"/>
                </a:solidFill>
                <a:effectLst/>
                <a:latin typeface="inherit"/>
              </a:rPr>
              <a:t>and he established an acupuncture clinic in his hometown at the age of 18, serving the</a:t>
            </a:r>
            <a:r>
              <a:rPr kumimoji="0" lang="en-US" altLang="en-US" sz="1600" b="0" i="0" u="none" strike="noStrike" cap="none" normalizeH="0" dirty="0">
                <a:ln>
                  <a:noFill/>
                </a:ln>
                <a:solidFill>
                  <a:srgbClr val="212121"/>
                </a:solidFill>
                <a:effectLst/>
                <a:latin typeface="inherit"/>
              </a:rPr>
              <a:t> community without any charges or fees</a:t>
            </a:r>
            <a:r>
              <a:rPr lang="en-US" altLang="en-US" sz="1600" dirty="0">
                <a:solidFill>
                  <a:srgbClr val="212121"/>
                </a:solidFill>
                <a:latin typeface="inherit"/>
              </a:rPr>
              <a:t>. D</a:t>
            </a:r>
            <a:r>
              <a:rPr kumimoji="0" lang="en-US" altLang="en-US" sz="1600" b="0" i="0" u="none" strike="noStrike" cap="none" normalizeH="0" baseline="0" dirty="0">
                <a:ln>
                  <a:noFill/>
                </a:ln>
                <a:solidFill>
                  <a:srgbClr val="212121"/>
                </a:solidFill>
                <a:effectLst/>
                <a:latin typeface="inherit"/>
              </a:rPr>
              <a:t>uring period</a:t>
            </a:r>
            <a:r>
              <a:rPr kumimoji="0" lang="en-US" altLang="en-US" sz="1600" b="0" i="0" u="none" strike="noStrike" cap="none" normalizeH="0" dirty="0">
                <a:ln>
                  <a:noFill/>
                </a:ln>
                <a:solidFill>
                  <a:srgbClr val="212121"/>
                </a:solidFill>
                <a:effectLst/>
                <a:latin typeface="inherit"/>
              </a:rPr>
              <a:t> of war</a:t>
            </a:r>
            <a:r>
              <a:rPr kumimoji="0" lang="en-US" altLang="en-US" sz="1600" b="0" i="0" u="none" strike="noStrike" cap="none" normalizeH="0" baseline="0" dirty="0">
                <a:ln>
                  <a:noFill/>
                </a:ln>
                <a:solidFill>
                  <a:srgbClr val="212121"/>
                </a:solidFill>
                <a:effectLst/>
                <a:latin typeface="inherit"/>
              </a:rPr>
              <a:t>, he left his hometown</a:t>
            </a:r>
            <a:r>
              <a:rPr kumimoji="0" lang="en-US" altLang="en-US" sz="1600" b="0" i="0" u="none" strike="noStrike" cap="none" normalizeH="0" dirty="0">
                <a:ln>
                  <a:noFill/>
                </a:ln>
                <a:solidFill>
                  <a:srgbClr val="212121"/>
                </a:solidFill>
                <a:effectLst/>
                <a:latin typeface="inherit"/>
              </a:rPr>
              <a:t> and became a soldier. </a:t>
            </a:r>
            <a:r>
              <a:rPr lang="en-US" altLang="en-US" sz="1600" dirty="0">
                <a:solidFill>
                  <a:srgbClr val="212121"/>
                </a:solidFill>
                <a:latin typeface="inherit"/>
              </a:rPr>
              <a:t>A</a:t>
            </a:r>
            <a:r>
              <a:rPr kumimoji="0" lang="en-US" altLang="en-US" sz="1600" b="0" i="0" u="none" strike="noStrike" cap="none" normalizeH="0" baseline="0" dirty="0">
                <a:ln>
                  <a:noFill/>
                </a:ln>
                <a:solidFill>
                  <a:srgbClr val="212121"/>
                </a:solidFill>
                <a:effectLst/>
                <a:latin typeface="inherit"/>
              </a:rPr>
              <a:t>fter the victory, he set up an acupuncture clinic in Qingdao. Nearly 400,000 patients were diagnosed and treated by him</a:t>
            </a:r>
            <a:r>
              <a:rPr kumimoji="0" lang="en-US" altLang="en-US" sz="1600" b="0" i="0" u="none" strike="noStrike" cap="none" normalizeH="0" dirty="0">
                <a:ln>
                  <a:noFill/>
                </a:ln>
                <a:solidFill>
                  <a:srgbClr val="212121"/>
                </a:solidFill>
                <a:effectLst/>
                <a:latin typeface="inherit"/>
              </a:rPr>
              <a:t> </a:t>
            </a:r>
            <a:r>
              <a:rPr kumimoji="0" lang="en-US" altLang="en-US" sz="1600" b="0" i="0" u="none" strike="noStrike" cap="none" normalizeH="0" baseline="0" dirty="0">
                <a:ln>
                  <a:noFill/>
                </a:ln>
                <a:solidFill>
                  <a:srgbClr val="212121"/>
                </a:solidFill>
                <a:effectLst/>
                <a:latin typeface="inherit"/>
              </a:rPr>
              <a:t>in the following year</a:t>
            </a:r>
            <a:r>
              <a:rPr kumimoji="0" lang="en-US" altLang="en-US" sz="1600" b="0" i="0" u="none" strike="noStrike" cap="none" normalizeH="0" baseline="0" dirty="0">
                <a:ln>
                  <a:noFill/>
                </a:ln>
                <a:solidFill>
                  <a:schemeClr val="tx1"/>
                </a:solidFill>
                <a:effectLst/>
                <a:latin typeface="inherit"/>
              </a:rPr>
              <a:t> . </a:t>
            </a:r>
          </a:p>
        </p:txBody>
      </p:sp>
      <p:sp>
        <p:nvSpPr>
          <p:cNvPr id="10" name="Rectangle 3">
            <a:extLst>
              <a:ext uri="{FF2B5EF4-FFF2-40B4-BE49-F238E27FC236}">
                <a16:creationId xmlns:a16="http://schemas.microsoft.com/office/drawing/2014/main" id="{EA5FDDAB-DB63-49B2-ABD5-8EEA8FE30E5F}"/>
              </a:ext>
            </a:extLst>
          </p:cNvPr>
          <p:cNvSpPr>
            <a:spLocks noChangeArrowheads="1"/>
          </p:cNvSpPr>
          <p:nvPr/>
        </p:nvSpPr>
        <p:spPr bwMode="auto">
          <a:xfrm>
            <a:off x="5794576" y="2063806"/>
            <a:ext cx="6377281" cy="224676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rgbClr val="212121"/>
                </a:solidFill>
                <a:effectLst/>
                <a:latin typeface="inherit"/>
              </a:rPr>
              <a:t>Mr. Ma </a:t>
            </a:r>
            <a:r>
              <a:rPr lang="en-US" altLang="en-US" b="1" dirty="0" err="1">
                <a:solidFill>
                  <a:srgbClr val="212121"/>
                </a:solidFill>
                <a:latin typeface="inherit"/>
              </a:rPr>
              <a:t>Ji</a:t>
            </a:r>
            <a:r>
              <a:rPr kumimoji="0" lang="en-US" altLang="en-US" b="1" i="0" u="none" strike="noStrike" cap="none" normalizeH="0" baseline="0" dirty="0" err="1">
                <a:ln>
                  <a:noFill/>
                </a:ln>
                <a:solidFill>
                  <a:srgbClr val="212121"/>
                </a:solidFill>
                <a:effectLst/>
                <a:latin typeface="inherit"/>
              </a:rPr>
              <a:t>ping</a:t>
            </a:r>
            <a:r>
              <a:rPr kumimoji="0" lang="en-US" altLang="en-US" b="1" i="0" u="none" strike="noStrike" cap="none" normalizeH="0" baseline="0" dirty="0">
                <a:ln>
                  <a:noFill/>
                </a:ln>
                <a:solidFill>
                  <a:srgbClr val="212121"/>
                </a:solidFill>
                <a:effectLst/>
                <a:latin typeface="inherit"/>
              </a:rPr>
              <a:t> (born in 1928) </a:t>
            </a:r>
          </a:p>
          <a:p>
            <a:pPr lvl="0" eaLnBrk="0" fontAlgn="base" hangingPunct="0">
              <a:spcBef>
                <a:spcPct val="0"/>
              </a:spcBef>
              <a:spcAft>
                <a:spcPct val="0"/>
              </a:spcAft>
            </a:pPr>
            <a:r>
              <a:rPr kumimoji="0" lang="en-US" altLang="en-US" sz="1600" b="0" i="0" u="none" strike="noStrike" cap="none" normalizeH="0" baseline="0" dirty="0">
                <a:ln>
                  <a:noFill/>
                </a:ln>
                <a:solidFill>
                  <a:srgbClr val="212121"/>
                </a:solidFill>
                <a:effectLst/>
                <a:latin typeface="inherit"/>
              </a:rPr>
              <a:t>He </a:t>
            </a:r>
            <a:r>
              <a:rPr lang="en-US" altLang="en-US" sz="1600" dirty="0">
                <a:solidFill>
                  <a:srgbClr val="212121"/>
                </a:solidFill>
                <a:latin typeface="inherit"/>
              </a:rPr>
              <a:t>was born and raised in Shanghai</a:t>
            </a:r>
            <a:r>
              <a:rPr kumimoji="0" lang="en-US" altLang="en-US" sz="1600" b="0" i="0" u="none" strike="noStrike" cap="none" normalizeH="0" baseline="0" dirty="0">
                <a:ln>
                  <a:noFill/>
                </a:ln>
                <a:solidFill>
                  <a:srgbClr val="212121"/>
                </a:solidFill>
                <a:effectLst/>
                <a:latin typeface="inherit"/>
              </a:rPr>
              <a:t> and engaged in medical job for more than 60 years. After retiring in 1989, he opened a Chinese medicine clinic. What he has done has been recorded in 2001 edition of the “International Who's Who“, the 2010 edition of "Innovative China" and other bibliographies. More than 100 people are seen every day</a:t>
            </a:r>
            <a:r>
              <a:rPr kumimoji="0" lang="en-US" altLang="en-US" sz="1600" b="0" i="0" u="none" strike="noStrike" cap="none" normalizeH="0" dirty="0">
                <a:ln>
                  <a:noFill/>
                </a:ln>
                <a:solidFill>
                  <a:srgbClr val="212121"/>
                </a:solidFill>
                <a:effectLst/>
                <a:latin typeface="inherit"/>
              </a:rPr>
              <a:t> and are </a:t>
            </a:r>
            <a:r>
              <a:rPr kumimoji="0" lang="en-US" altLang="en-US" sz="1600" b="0" i="0" u="none" strike="noStrike" cap="none" normalizeH="0" baseline="0" dirty="0">
                <a:ln>
                  <a:noFill/>
                </a:ln>
                <a:solidFill>
                  <a:srgbClr val="212121"/>
                </a:solidFill>
                <a:effectLst/>
                <a:latin typeface="inherit"/>
              </a:rPr>
              <a:t>almost fully recovered. The most common patients are still migrant workers</a:t>
            </a:r>
            <a:r>
              <a:rPr kumimoji="0" lang="en-US" altLang="en-US" sz="1600" b="0" i="0" u="none" strike="noStrike" cap="none" normalizeH="0" dirty="0">
                <a:ln>
                  <a:noFill/>
                </a:ln>
                <a:solidFill>
                  <a:srgbClr val="212121"/>
                </a:solidFill>
                <a:effectLst/>
                <a:latin typeface="inherit"/>
              </a:rPr>
              <a:t> </a:t>
            </a:r>
            <a:r>
              <a:rPr kumimoji="0" lang="en-US" altLang="en-US" sz="1600" b="0" i="0" u="none" strike="noStrike" cap="none" normalizeH="0" baseline="0" dirty="0">
                <a:ln>
                  <a:noFill/>
                </a:ln>
                <a:solidFill>
                  <a:srgbClr val="212121"/>
                </a:solidFill>
                <a:effectLst/>
                <a:latin typeface="inherit"/>
              </a:rPr>
              <a:t>in addition to celebrities </a:t>
            </a:r>
            <a:r>
              <a:rPr lang="en-US" altLang="en-US" sz="1600" dirty="0">
                <a:solidFill>
                  <a:srgbClr val="212121"/>
                </a:solidFill>
                <a:latin typeface="inherit"/>
              </a:rPr>
              <a:t>from all walks of life</a:t>
            </a:r>
            <a:r>
              <a:rPr kumimoji="0" lang="en-US" altLang="en-US" sz="1600" b="0" i="0" u="none" strike="noStrike" cap="none" normalizeH="0" baseline="0" dirty="0">
                <a:ln>
                  <a:noFill/>
                </a:ln>
                <a:solidFill>
                  <a:srgbClr val="212121"/>
                </a:solidFill>
                <a:effectLst/>
                <a:latin typeface="inherit"/>
              </a:rPr>
              <a:t> and government leaders.</a:t>
            </a:r>
            <a:r>
              <a:rPr kumimoji="0" lang="en-US" altLang="en-US" sz="1600" b="0" i="0" u="none" strike="noStrike" cap="none" normalizeH="0" dirty="0">
                <a:ln>
                  <a:noFill/>
                </a:ln>
                <a:solidFill>
                  <a:srgbClr val="212121"/>
                </a:solidFill>
                <a:effectLst/>
                <a:latin typeface="inherit"/>
              </a:rPr>
              <a:t> A</a:t>
            </a:r>
            <a:r>
              <a:rPr kumimoji="0" lang="en-US" altLang="en-US" sz="1600" b="0" i="0" u="none" strike="noStrike" cap="none" normalizeH="0" baseline="0" dirty="0">
                <a:ln>
                  <a:noFill/>
                </a:ln>
                <a:solidFill>
                  <a:srgbClr val="212121"/>
                </a:solidFill>
                <a:effectLst/>
                <a:latin typeface="inherit"/>
              </a:rPr>
              <a:t>ll of whom are waiting in line here regardless of their status.</a:t>
            </a:r>
            <a:r>
              <a:rPr kumimoji="0" lang="en-US" altLang="en-US" sz="1600" b="0" i="0" u="none" strike="noStrike" cap="none" normalizeH="0" baseline="0" dirty="0">
                <a:ln>
                  <a:noFill/>
                </a:ln>
                <a:solidFill>
                  <a:schemeClr val="tx1"/>
                </a:solidFill>
                <a:effectLst/>
              </a:rPr>
              <a:t> </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88493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68F8C4-3532-4E5C-907A-21EE8F39D7DC}"/>
              </a:ext>
            </a:extLst>
          </p:cNvPr>
          <p:cNvSpPr>
            <a:spLocks noGrp="1"/>
          </p:cNvSpPr>
          <p:nvPr>
            <p:ph idx="1"/>
          </p:nvPr>
        </p:nvSpPr>
        <p:spPr>
          <a:xfrm>
            <a:off x="724726" y="1594594"/>
            <a:ext cx="3927956" cy="4351338"/>
          </a:xfrm>
        </p:spPr>
        <p:txBody>
          <a:bodyPr>
            <a:normAutofit/>
          </a:bodyPr>
          <a:lstStyle/>
          <a:p>
            <a:r>
              <a:rPr lang="zh-CN" altLang="en-US" b="1" dirty="0">
                <a:solidFill>
                  <a:schemeClr val="tx2"/>
                </a:solidFill>
              </a:rPr>
              <a:t>五大特色</a:t>
            </a:r>
            <a:endParaRPr lang="en-CA" altLang="zh-CN" b="1" dirty="0">
              <a:solidFill>
                <a:schemeClr val="tx2"/>
              </a:solidFill>
            </a:endParaRPr>
          </a:p>
          <a:p>
            <a:pPr marL="0" indent="0">
              <a:buNone/>
            </a:pPr>
            <a:r>
              <a:rPr lang="zh-CN" altLang="en-US" b="1" dirty="0">
                <a:solidFill>
                  <a:schemeClr val="tx2"/>
                </a:solidFill>
                <a:latin typeface="+mn-ea"/>
              </a:rPr>
              <a:t> （一）穴法特色</a:t>
            </a:r>
            <a:endParaRPr lang="en-CA" altLang="ko-KR" b="1" dirty="0">
              <a:solidFill>
                <a:schemeClr val="tx2"/>
              </a:solidFill>
              <a:latin typeface="+mn-ea"/>
            </a:endParaRPr>
          </a:p>
          <a:p>
            <a:pPr marL="0" indent="0">
              <a:buNone/>
            </a:pPr>
            <a:r>
              <a:rPr lang="zh-CN" altLang="en-US" b="1" dirty="0">
                <a:solidFill>
                  <a:schemeClr val="tx2"/>
                </a:solidFill>
                <a:latin typeface="+mn-ea"/>
              </a:rPr>
              <a:t> （二）针法特色</a:t>
            </a:r>
            <a:endParaRPr lang="en-CA" altLang="zh-CN" b="1" dirty="0">
              <a:solidFill>
                <a:schemeClr val="tx2"/>
              </a:solidFill>
              <a:latin typeface="+mn-ea"/>
            </a:endParaRPr>
          </a:p>
          <a:p>
            <a:pPr marL="0" indent="0">
              <a:buNone/>
            </a:pPr>
            <a:r>
              <a:rPr lang="zh-CN" altLang="en-US" b="1" dirty="0">
                <a:solidFill>
                  <a:schemeClr val="tx2"/>
                </a:solidFill>
                <a:latin typeface="+mn-ea"/>
              </a:rPr>
              <a:t> （三）</a:t>
            </a:r>
            <a:r>
              <a:rPr lang="ko-KR" altLang="en-US" b="1" dirty="0">
                <a:solidFill>
                  <a:schemeClr val="tx2"/>
                </a:solidFill>
                <a:latin typeface="+mn-ea"/>
              </a:rPr>
              <a:t>心法特色</a:t>
            </a:r>
            <a:endParaRPr lang="en-CA" altLang="ko-KR" b="1" dirty="0">
              <a:solidFill>
                <a:schemeClr val="tx2"/>
              </a:solidFill>
              <a:latin typeface="+mn-ea"/>
            </a:endParaRPr>
          </a:p>
          <a:p>
            <a:pPr marL="0" indent="0">
              <a:buNone/>
            </a:pPr>
            <a:r>
              <a:rPr lang="zh-CN" altLang="en-US" b="1" dirty="0">
                <a:solidFill>
                  <a:schemeClr val="tx2"/>
                </a:solidFill>
                <a:latin typeface="+mn-ea"/>
              </a:rPr>
              <a:t> （四）治疗特色</a:t>
            </a:r>
            <a:endParaRPr lang="en-CA" altLang="zh-CN" b="1" dirty="0">
              <a:solidFill>
                <a:schemeClr val="tx2"/>
              </a:solidFill>
              <a:latin typeface="+mn-ea"/>
            </a:endParaRPr>
          </a:p>
          <a:p>
            <a:pPr marL="0" indent="0">
              <a:buNone/>
            </a:pPr>
            <a:r>
              <a:rPr lang="zh-CN" altLang="en-US" b="1" dirty="0">
                <a:solidFill>
                  <a:schemeClr val="tx2"/>
                </a:solidFill>
                <a:latin typeface="+mn-ea"/>
              </a:rPr>
              <a:t> （五） 诊断</a:t>
            </a:r>
            <a:endParaRPr lang="en-CA" altLang="zh-CN" b="1" dirty="0">
              <a:solidFill>
                <a:schemeClr val="tx2"/>
              </a:solidFill>
              <a:latin typeface="+mn-ea"/>
            </a:endParaRPr>
          </a:p>
          <a:p>
            <a:pPr marL="0" indent="0">
              <a:buNone/>
            </a:pPr>
            <a:endParaRPr lang="en-CA" altLang="zh-CN" b="1" dirty="0">
              <a:solidFill>
                <a:schemeClr val="tx2"/>
              </a:solidFill>
            </a:endParaRPr>
          </a:p>
          <a:p>
            <a:r>
              <a:rPr lang="zh-CN" altLang="en-US" b="1" dirty="0">
                <a:solidFill>
                  <a:schemeClr val="tx2"/>
                </a:solidFill>
              </a:rPr>
              <a:t>常用要穴</a:t>
            </a:r>
            <a:endParaRPr lang="en-CA" altLang="zh-CN" b="1" dirty="0">
              <a:solidFill>
                <a:schemeClr val="tx2"/>
              </a:solidFill>
            </a:endParaRPr>
          </a:p>
          <a:p>
            <a:r>
              <a:rPr lang="zh-CN" altLang="en-US" b="1" dirty="0">
                <a:solidFill>
                  <a:schemeClr val="tx2"/>
                </a:solidFill>
              </a:rPr>
              <a:t>治疗原则</a:t>
            </a:r>
            <a:endParaRPr lang="en-CA" altLang="zh-CN" b="1" dirty="0">
              <a:solidFill>
                <a:schemeClr val="tx2"/>
              </a:solidFill>
            </a:endParaRPr>
          </a:p>
          <a:p>
            <a:r>
              <a:rPr lang="zh-CN" altLang="en-US" b="1" dirty="0">
                <a:solidFill>
                  <a:schemeClr val="tx2"/>
                </a:solidFill>
              </a:rPr>
              <a:t>科學的類似性</a:t>
            </a:r>
            <a:endParaRPr lang="en-CA" altLang="zh-CN" b="1" dirty="0">
              <a:solidFill>
                <a:schemeClr val="tx2"/>
              </a:solidFill>
            </a:endParaRPr>
          </a:p>
          <a:p>
            <a:endParaRPr lang="en-CA" altLang="zh-CN" b="1" dirty="0">
              <a:solidFill>
                <a:schemeClr val="tx2"/>
              </a:solidFill>
            </a:endParaRPr>
          </a:p>
          <a:p>
            <a:endParaRPr lang="en-CA" b="1" dirty="0">
              <a:solidFill>
                <a:schemeClr val="tx2"/>
              </a:solidFill>
            </a:endParaRPr>
          </a:p>
        </p:txBody>
      </p:sp>
      <p:sp>
        <p:nvSpPr>
          <p:cNvPr id="4" name="Rectangle 3">
            <a:extLst>
              <a:ext uri="{FF2B5EF4-FFF2-40B4-BE49-F238E27FC236}">
                <a16:creationId xmlns:a16="http://schemas.microsoft.com/office/drawing/2014/main" id="{2F5C89A6-83C2-4C2F-81ED-7531D138E842}"/>
              </a:ext>
            </a:extLst>
          </p:cNvPr>
          <p:cNvSpPr/>
          <p:nvPr/>
        </p:nvSpPr>
        <p:spPr>
          <a:xfrm>
            <a:off x="536468" y="404236"/>
            <a:ext cx="1908348" cy="92333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zh-CN" altLang="en-US" sz="5400" b="1" cap="none" spc="0" dirty="0">
                <a:ln/>
                <a:solidFill>
                  <a:schemeClr val="tx2"/>
                </a:solidFill>
                <a:effectLst/>
              </a:rPr>
              <a:t>目录</a:t>
            </a:r>
            <a:endParaRPr lang="en-US" sz="5400" b="1" cap="none" spc="0" dirty="0">
              <a:ln/>
              <a:solidFill>
                <a:schemeClr val="tx2"/>
              </a:solidFill>
              <a:effectLst/>
            </a:endParaRPr>
          </a:p>
        </p:txBody>
      </p:sp>
      <p:sp>
        <p:nvSpPr>
          <p:cNvPr id="6" name="TextBox 5">
            <a:extLst>
              <a:ext uri="{FF2B5EF4-FFF2-40B4-BE49-F238E27FC236}">
                <a16:creationId xmlns:a16="http://schemas.microsoft.com/office/drawing/2014/main" id="{1115D5B5-09BD-4029-A20B-42A8BEAF8F53}"/>
              </a:ext>
            </a:extLst>
          </p:cNvPr>
          <p:cNvSpPr txBox="1"/>
          <p:nvPr/>
        </p:nvSpPr>
        <p:spPr>
          <a:xfrm>
            <a:off x="5179231" y="0"/>
            <a:ext cx="6932087" cy="5786199"/>
          </a:xfrm>
          <a:prstGeom prst="rect">
            <a:avLst/>
          </a:prstGeom>
          <a:noFill/>
        </p:spPr>
        <p:txBody>
          <a:bodyPr wrap="square" rtlCol="0">
            <a:spAutoFit/>
          </a:bodyPr>
          <a:lstStyle/>
          <a:p>
            <a:endParaRPr lang="en-CA" dirty="0"/>
          </a:p>
          <a:p>
            <a:endParaRPr lang="en-CA" dirty="0"/>
          </a:p>
          <a:p>
            <a:r>
              <a:rPr lang="en-CA" sz="4800" b="1" dirty="0"/>
              <a:t>Contents</a:t>
            </a:r>
          </a:p>
          <a:p>
            <a:endParaRPr lang="en-CA" dirty="0"/>
          </a:p>
          <a:p>
            <a:pPr marL="285750" indent="-285750">
              <a:buFont typeface="Arial" panose="020B0604020202020204" pitchFamily="34" charset="0"/>
              <a:buChar char="•"/>
            </a:pPr>
            <a:r>
              <a:rPr lang="en-US" altLang="en-US" sz="3200" b="1" dirty="0">
                <a:solidFill>
                  <a:srgbClr val="212121"/>
                </a:solidFill>
                <a:latin typeface="inherit"/>
              </a:rPr>
              <a:t>Five characteristics </a:t>
            </a:r>
            <a:endParaRPr lang="en-US" altLang="en-US" sz="2400" dirty="0">
              <a:solidFill>
                <a:srgbClr val="212121"/>
              </a:solidFill>
              <a:latin typeface="inherit"/>
            </a:endParaRPr>
          </a:p>
          <a:p>
            <a:pPr marL="342900" indent="-342900">
              <a:buAutoNum type="arabicParenBoth"/>
            </a:pPr>
            <a:r>
              <a:rPr lang="en-US" altLang="en-US" sz="2400" b="1" dirty="0">
                <a:solidFill>
                  <a:srgbClr val="212121"/>
                </a:solidFill>
                <a:latin typeface="inherit"/>
              </a:rPr>
              <a:t>Features of the acupuncture point method  </a:t>
            </a:r>
          </a:p>
          <a:p>
            <a:pPr marL="342900" indent="-342900">
              <a:buAutoNum type="arabicParenBoth"/>
            </a:pPr>
            <a:r>
              <a:rPr lang="en-US" altLang="en-US" sz="2400" b="1" dirty="0">
                <a:solidFill>
                  <a:srgbClr val="212121"/>
                </a:solidFill>
                <a:latin typeface="inherit"/>
              </a:rPr>
              <a:t>Features of the puncture method  </a:t>
            </a:r>
          </a:p>
          <a:p>
            <a:pPr marL="342900" indent="-342900">
              <a:buAutoNum type="arabicParenBoth"/>
            </a:pPr>
            <a:r>
              <a:rPr lang="en-US" altLang="en-US" sz="2400" b="1" dirty="0">
                <a:solidFill>
                  <a:srgbClr val="212121"/>
                </a:solidFill>
                <a:latin typeface="inherit"/>
              </a:rPr>
              <a:t>Features of </a:t>
            </a:r>
            <a:r>
              <a:rPr lang="en-US" altLang="en-US" sz="2400" b="1" dirty="0">
                <a:latin typeface="inherit"/>
              </a:rPr>
              <a:t>mental cultivation methods </a:t>
            </a:r>
          </a:p>
          <a:p>
            <a:pPr marL="342900" indent="-342900">
              <a:buAutoNum type="arabicParenBoth"/>
            </a:pPr>
            <a:r>
              <a:rPr lang="en-US" altLang="en-US" sz="2400" b="1" dirty="0">
                <a:solidFill>
                  <a:srgbClr val="212121"/>
                </a:solidFill>
                <a:latin typeface="inherit"/>
              </a:rPr>
              <a:t>Treatment characteristics  </a:t>
            </a:r>
          </a:p>
          <a:p>
            <a:pPr marL="342900" indent="-342900">
              <a:buAutoNum type="arabicParenBoth"/>
            </a:pPr>
            <a:r>
              <a:rPr lang="en-US" altLang="en-US" sz="2400" b="1" dirty="0">
                <a:solidFill>
                  <a:srgbClr val="212121"/>
                </a:solidFill>
                <a:latin typeface="inherit"/>
              </a:rPr>
              <a:t>Diagnosis</a:t>
            </a:r>
          </a:p>
          <a:p>
            <a:r>
              <a:rPr lang="en-US" altLang="en-US" sz="2400" dirty="0">
                <a:solidFill>
                  <a:srgbClr val="212121"/>
                </a:solidFill>
                <a:latin typeface="inherit"/>
              </a:rPr>
              <a:t> </a:t>
            </a:r>
          </a:p>
          <a:p>
            <a:pPr marL="285750" indent="-285750">
              <a:buFont typeface="Arial" panose="020B0604020202020204" pitchFamily="34" charset="0"/>
              <a:buChar char="•"/>
            </a:pPr>
            <a:r>
              <a:rPr lang="en-US" altLang="zh-CN" sz="2800" b="1" dirty="0">
                <a:solidFill>
                  <a:srgbClr val="212121"/>
                </a:solidFill>
                <a:latin typeface="inherit"/>
              </a:rPr>
              <a:t>Main Acupoint</a:t>
            </a:r>
          </a:p>
          <a:p>
            <a:pPr marL="285750" indent="-285750">
              <a:buFont typeface="Arial" panose="020B0604020202020204" pitchFamily="34" charset="0"/>
              <a:buChar char="•"/>
            </a:pPr>
            <a:r>
              <a:rPr lang="en-US" altLang="en-US" sz="2800" b="1" dirty="0">
                <a:solidFill>
                  <a:srgbClr val="212121"/>
                </a:solidFill>
                <a:latin typeface="inherit"/>
              </a:rPr>
              <a:t>Treatment principles</a:t>
            </a:r>
            <a:r>
              <a:rPr lang="en-US" altLang="en-US" sz="2800" b="1" dirty="0"/>
              <a:t> </a:t>
            </a:r>
          </a:p>
          <a:p>
            <a:pPr marL="285750" indent="-285750">
              <a:buFont typeface="Arial" panose="020B0604020202020204" pitchFamily="34" charset="0"/>
              <a:buChar char="•"/>
            </a:pPr>
            <a:r>
              <a:rPr lang="en-US" sz="2800" b="1" dirty="0">
                <a:ln w="0"/>
              </a:rPr>
              <a:t>Scientific basis of Chinese Medicine</a:t>
            </a:r>
            <a:endParaRPr lang="en-CA" sz="2800" b="1" dirty="0"/>
          </a:p>
        </p:txBody>
      </p:sp>
    </p:spTree>
    <p:extLst>
      <p:ext uri="{BB962C8B-B14F-4D97-AF65-F5344CB8AC3E}">
        <p14:creationId xmlns:p14="http://schemas.microsoft.com/office/powerpoint/2010/main" val="39526783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9E7F1-A457-436C-9099-CCC236E09C03}"/>
              </a:ext>
            </a:extLst>
          </p:cNvPr>
          <p:cNvSpPr>
            <a:spLocks noGrp="1"/>
          </p:cNvSpPr>
          <p:nvPr>
            <p:ph type="title"/>
          </p:nvPr>
        </p:nvSpPr>
        <p:spPr>
          <a:xfrm>
            <a:off x="0" y="0"/>
            <a:ext cx="4329419" cy="1038509"/>
          </a:xfrm>
        </p:spPr>
        <p:txBody>
          <a:bodyPr>
            <a:normAutofit/>
          </a:bodyPr>
          <a:lstStyle/>
          <a:p>
            <a:r>
              <a:rPr lang="zh-CN" altLang="en-US" sz="4000" b="1" dirty="0">
                <a:solidFill>
                  <a:schemeClr val="tx2"/>
                </a:solidFill>
                <a:latin typeface="+mn-ea"/>
                <a:ea typeface="+mn-ea"/>
              </a:rPr>
              <a:t>（一）穴法特色</a:t>
            </a:r>
            <a:endParaRPr lang="en-CA" sz="4000" b="1" dirty="0">
              <a:solidFill>
                <a:schemeClr val="tx2"/>
              </a:solidFill>
              <a:latin typeface="+mn-ea"/>
              <a:ea typeface="+mn-ea"/>
            </a:endParaRPr>
          </a:p>
        </p:txBody>
      </p:sp>
      <p:pic>
        <p:nvPicPr>
          <p:cNvPr id="4" name="Picture 3">
            <a:extLst>
              <a:ext uri="{FF2B5EF4-FFF2-40B4-BE49-F238E27FC236}">
                <a16:creationId xmlns:a16="http://schemas.microsoft.com/office/drawing/2014/main" id="{CB115CB0-591A-4DA0-A04C-5A8EE6A616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7714" y="329000"/>
            <a:ext cx="7114286" cy="6200000"/>
          </a:xfrm>
          <a:prstGeom prst="rect">
            <a:avLst/>
          </a:prstGeom>
        </p:spPr>
      </p:pic>
      <p:sp>
        <p:nvSpPr>
          <p:cNvPr id="6" name="Content Placeholder 2">
            <a:extLst>
              <a:ext uri="{FF2B5EF4-FFF2-40B4-BE49-F238E27FC236}">
                <a16:creationId xmlns:a16="http://schemas.microsoft.com/office/drawing/2014/main" id="{9C171D69-81C6-44D8-ACBB-4452DA7AB58C}"/>
              </a:ext>
            </a:extLst>
          </p:cNvPr>
          <p:cNvSpPr txBox="1">
            <a:spLocks/>
          </p:cNvSpPr>
          <p:nvPr/>
        </p:nvSpPr>
        <p:spPr>
          <a:xfrm>
            <a:off x="600174" y="1216404"/>
            <a:ext cx="4140793" cy="50525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200" b="1" dirty="0"/>
              <a:t>董氏奇穴分布在手指、手掌、下臂、上臂、足趾、足背、小腿、大腿、双耳、头面以及前胸、后背等十二个部位，脉络清晰，有章可循</a:t>
            </a:r>
            <a:endParaRPr lang="en-CA" altLang="zh-CN" sz="2200" b="1" dirty="0"/>
          </a:p>
          <a:p>
            <a:pPr marL="0" indent="0">
              <a:buNone/>
            </a:pPr>
            <a:endParaRPr lang="en-CA" altLang="zh-CN" sz="2400" b="1" dirty="0"/>
          </a:p>
          <a:p>
            <a:pPr marL="0" indent="0">
              <a:buNone/>
            </a:pPr>
            <a:r>
              <a:rPr lang="zh-CN" altLang="en-US" sz="3500" b="1" dirty="0">
                <a:solidFill>
                  <a:schemeClr val="tx2"/>
                </a:solidFill>
                <a:latin typeface="+mn-ea"/>
              </a:rPr>
              <a:t>（</a:t>
            </a:r>
            <a:r>
              <a:rPr lang="en-US" altLang="zh-CN" sz="3500" b="1" dirty="0">
                <a:solidFill>
                  <a:schemeClr val="tx2"/>
                </a:solidFill>
                <a:latin typeface="+mn-ea"/>
              </a:rPr>
              <a:t>1</a:t>
            </a:r>
            <a:r>
              <a:rPr lang="zh-CN" altLang="en-US" sz="2600" b="1" dirty="0">
                <a:solidFill>
                  <a:schemeClr val="tx2"/>
                </a:solidFill>
                <a:latin typeface="+mn-ea"/>
              </a:rPr>
              <a:t>） </a:t>
            </a:r>
            <a:r>
              <a:rPr lang="en-US" altLang="en-US" sz="2600" b="1" dirty="0">
                <a:solidFill>
                  <a:srgbClr val="212121"/>
                </a:solidFill>
                <a:latin typeface="inherit"/>
              </a:rPr>
              <a:t>Features of the acupuncture point method</a:t>
            </a:r>
          </a:p>
          <a:p>
            <a:r>
              <a:rPr lang="en-US" sz="2200" dirty="0">
                <a:solidFill>
                  <a:srgbClr val="212121"/>
                </a:solidFill>
                <a:latin typeface="inherit"/>
              </a:rPr>
              <a:t>Tung style acupuncture points are distributed in the finger, palms, lower arms, upper arms, toes, insteps, calves, thighs, both ears, head, front chest, back and other 12 parts. The channels are clear and there are rules to follow.</a:t>
            </a:r>
            <a:endParaRPr lang="en-CA" sz="2200" dirty="0"/>
          </a:p>
        </p:txBody>
      </p:sp>
    </p:spTree>
    <p:extLst>
      <p:ext uri="{BB962C8B-B14F-4D97-AF65-F5344CB8AC3E}">
        <p14:creationId xmlns:p14="http://schemas.microsoft.com/office/powerpoint/2010/main" val="379976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D46AF-A573-4069-8809-933490BA5F56}"/>
              </a:ext>
            </a:extLst>
          </p:cNvPr>
          <p:cNvSpPr>
            <a:spLocks noGrp="1"/>
          </p:cNvSpPr>
          <p:nvPr>
            <p:ph type="title"/>
          </p:nvPr>
        </p:nvSpPr>
        <p:spPr>
          <a:xfrm>
            <a:off x="528507" y="903095"/>
            <a:ext cx="3700244" cy="693368"/>
          </a:xfrm>
        </p:spPr>
        <p:txBody>
          <a:bodyPr>
            <a:normAutofit/>
          </a:bodyPr>
          <a:lstStyle/>
          <a:p>
            <a:r>
              <a:rPr lang="en-US" altLang="zh-CN" sz="3600" dirty="0"/>
              <a:t>1. </a:t>
            </a:r>
            <a:r>
              <a:rPr lang="zh-CN" altLang="en-US" sz="3600" b="1" dirty="0">
                <a:latin typeface="DengXian" panose="02010600030101010101" pitchFamily="2" charset="-122"/>
                <a:ea typeface="DengXian" panose="02010600030101010101" pitchFamily="2" charset="-122"/>
              </a:rPr>
              <a:t>倒马针</a:t>
            </a:r>
            <a:r>
              <a:rPr lang="ko-KR" altLang="en-US" sz="3600" b="1" dirty="0">
                <a:latin typeface="DengXian" panose="02010600030101010101" pitchFamily="2" charset="-122"/>
              </a:rPr>
              <a:t>法</a:t>
            </a:r>
            <a:endParaRPr lang="en-CA" sz="3600" b="1" dirty="0">
              <a:latin typeface="DengXian" panose="02010600030101010101" pitchFamily="2" charset="-122"/>
              <a:ea typeface="DengXian" panose="02010600030101010101" pitchFamily="2" charset="-122"/>
            </a:endParaRPr>
          </a:p>
        </p:txBody>
      </p:sp>
      <p:sp>
        <p:nvSpPr>
          <p:cNvPr id="9" name="Content Placeholder 2">
            <a:extLst>
              <a:ext uri="{FF2B5EF4-FFF2-40B4-BE49-F238E27FC236}">
                <a16:creationId xmlns:a16="http://schemas.microsoft.com/office/drawing/2014/main" id="{5325D903-845D-47DA-BFB2-BCB27F6C71D8}"/>
              </a:ext>
            </a:extLst>
          </p:cNvPr>
          <p:cNvSpPr>
            <a:spLocks noGrp="1"/>
          </p:cNvSpPr>
          <p:nvPr>
            <p:ph idx="1"/>
          </p:nvPr>
        </p:nvSpPr>
        <p:spPr>
          <a:xfrm>
            <a:off x="335560" y="1599380"/>
            <a:ext cx="6240011" cy="4328719"/>
          </a:xfrm>
        </p:spPr>
        <p:txBody>
          <a:bodyPr>
            <a:noAutofit/>
          </a:bodyPr>
          <a:lstStyle/>
          <a:p>
            <a:r>
              <a:rPr lang="zh-CN" altLang="en-US" dirty="0"/>
              <a:t>倒马针</a:t>
            </a:r>
            <a:r>
              <a:rPr lang="zh-TW" altLang="en-US" dirty="0"/>
              <a:t>法即用</a:t>
            </a:r>
            <a:r>
              <a:rPr lang="zh-CN" altLang="en-US" dirty="0"/>
              <a:t>二或</a:t>
            </a:r>
            <a:r>
              <a:rPr lang="zh-TW" altLang="en-US" dirty="0"/>
              <a:t>三根針來治療</a:t>
            </a:r>
            <a:r>
              <a:rPr lang="zh-CN" altLang="en-US" dirty="0"/>
              <a:t>。</a:t>
            </a:r>
            <a:r>
              <a:rPr lang="zh-TW" altLang="en-US" dirty="0"/>
              <a:t>馬跑得很快，即迅速之意，取馬為名亦有速效之意。董氏倒馬針法可使各臟腑間起整體協調作用，對於治療的效果更能強化提高，加強患者的針感，直通三焦，故其效果當然較其他針刺為強。</a:t>
            </a:r>
            <a:endParaRPr lang="en-CA" altLang="zh-TW" dirty="0"/>
          </a:p>
          <a:p>
            <a:pPr marL="0" indent="0">
              <a:buNone/>
            </a:pPr>
            <a:r>
              <a:rPr lang="en-US" altLang="zh-CN" b="1" dirty="0">
                <a:solidFill>
                  <a:srgbClr val="212121"/>
                </a:solidFill>
                <a:latin typeface="inherit"/>
              </a:rPr>
              <a:t>2. </a:t>
            </a:r>
            <a:r>
              <a:rPr lang="en-US" altLang="en-US" b="1" dirty="0">
                <a:solidFill>
                  <a:srgbClr val="212121"/>
                </a:solidFill>
                <a:latin typeface="inherit"/>
              </a:rPr>
              <a:t>Features of the puncture method</a:t>
            </a:r>
          </a:p>
          <a:p>
            <a:pPr marL="0" indent="0">
              <a:buNone/>
            </a:pPr>
            <a:r>
              <a:rPr lang="en-US" altLang="en-US" sz="2000" b="1" dirty="0">
                <a:latin typeface="inherit"/>
              </a:rPr>
              <a:t>   1. “Dao Ma” </a:t>
            </a:r>
            <a:r>
              <a:rPr lang="en-US" altLang="en-US" sz="2000" dirty="0">
                <a:latin typeface="inherit"/>
              </a:rPr>
              <a:t>(means Inverted horse) </a:t>
            </a:r>
            <a:r>
              <a:rPr lang="en-US" altLang="en-US" sz="2000" b="1" dirty="0">
                <a:latin typeface="inherit"/>
              </a:rPr>
              <a:t>puncture method </a:t>
            </a:r>
          </a:p>
          <a:p>
            <a:r>
              <a:rPr lang="en-US" altLang="en-US" dirty="0">
                <a:solidFill>
                  <a:srgbClr val="212121"/>
                </a:solidFill>
                <a:latin typeface="inherit"/>
              </a:rPr>
              <a:t>“Dao Ma” puncture method is treated with two or three needles. The horse runs very fast, which means quick. The use of horse in name also means quick-acting. Dong's inverted horse acupuncture method can improve the overall coordination function between the organs and the effect of treatment can be strengthened and enhanced. The patient's needle feeling is strengthened. The triple warmers are straight through, so the effect is of course stronger than other acupuncture method</a:t>
            </a:r>
            <a:r>
              <a:rPr lang="en-US" altLang="en-US" dirty="0"/>
              <a:t>.</a:t>
            </a:r>
            <a:endParaRPr lang="en-CA" dirty="0"/>
          </a:p>
        </p:txBody>
      </p:sp>
      <p:pic>
        <p:nvPicPr>
          <p:cNvPr id="3074" name="Picture 2" descr="http://5b0988e595225.cdn.sohucs.com/images/20180723/e8a1a2b899504d5fbebf2a7058eb3dbf.jpeg">
            <a:extLst>
              <a:ext uri="{FF2B5EF4-FFF2-40B4-BE49-F238E27FC236}">
                <a16:creationId xmlns:a16="http://schemas.microsoft.com/office/drawing/2014/main" id="{E9343CE0-21AB-473B-A211-73323757CE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5571" y="1705883"/>
            <a:ext cx="5633430" cy="373266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08D54A74-0075-4586-91C2-368357C525F5}"/>
              </a:ext>
            </a:extLst>
          </p:cNvPr>
          <p:cNvSpPr txBox="1">
            <a:spLocks/>
          </p:cNvSpPr>
          <p:nvPr/>
        </p:nvSpPr>
        <p:spPr>
          <a:xfrm>
            <a:off x="0" y="639"/>
            <a:ext cx="5341834" cy="9940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000" b="1" dirty="0">
                <a:solidFill>
                  <a:schemeClr val="tx2"/>
                </a:solidFill>
                <a:latin typeface="+mn-ea"/>
                <a:ea typeface="+mn-ea"/>
              </a:rPr>
              <a:t>（二）针法特色</a:t>
            </a:r>
            <a:endParaRPr lang="en-CA" sz="4000" b="1" dirty="0">
              <a:solidFill>
                <a:schemeClr val="tx2"/>
              </a:solidFill>
              <a:latin typeface="+mn-ea"/>
              <a:ea typeface="+mn-ea"/>
            </a:endParaRPr>
          </a:p>
        </p:txBody>
      </p:sp>
    </p:spTree>
    <p:extLst>
      <p:ext uri="{BB962C8B-B14F-4D97-AF65-F5344CB8AC3E}">
        <p14:creationId xmlns:p14="http://schemas.microsoft.com/office/powerpoint/2010/main" val="24594494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992F9-1826-49B9-9265-1486531FEDFD}"/>
              </a:ext>
            </a:extLst>
          </p:cNvPr>
          <p:cNvSpPr>
            <a:spLocks noGrp="1"/>
          </p:cNvSpPr>
          <p:nvPr>
            <p:ph type="title"/>
          </p:nvPr>
        </p:nvSpPr>
        <p:spPr>
          <a:xfrm>
            <a:off x="0" y="11405"/>
            <a:ext cx="4764947" cy="710048"/>
          </a:xfrm>
        </p:spPr>
        <p:txBody>
          <a:bodyPr>
            <a:normAutofit/>
          </a:bodyPr>
          <a:lstStyle/>
          <a:p>
            <a:r>
              <a:rPr lang="zh-CN" altLang="en-US" sz="3600" b="1" dirty="0">
                <a:solidFill>
                  <a:schemeClr val="tx2"/>
                </a:solidFill>
                <a:latin typeface="DengXian" panose="02010600030101010101" pitchFamily="2" charset="-122"/>
                <a:ea typeface="DengXian" panose="02010600030101010101" pitchFamily="2" charset="-122"/>
              </a:rPr>
              <a:t>倒马针法治疗的特性</a:t>
            </a:r>
            <a:endParaRPr lang="en-CA" sz="3600" b="1" dirty="0">
              <a:solidFill>
                <a:schemeClr val="tx2"/>
              </a:solidFill>
              <a:latin typeface="DengXian" panose="02010600030101010101" pitchFamily="2" charset="-122"/>
              <a:ea typeface="DengXian" panose="02010600030101010101" pitchFamily="2" charset="-122"/>
            </a:endParaRPr>
          </a:p>
        </p:txBody>
      </p:sp>
      <p:sp>
        <p:nvSpPr>
          <p:cNvPr id="7" name="Content Placeholder 2">
            <a:extLst>
              <a:ext uri="{FF2B5EF4-FFF2-40B4-BE49-F238E27FC236}">
                <a16:creationId xmlns:a16="http://schemas.microsoft.com/office/drawing/2014/main" id="{129FAF48-5FCE-4F11-8E8B-DA1D5C85C68C}"/>
              </a:ext>
            </a:extLst>
          </p:cNvPr>
          <p:cNvSpPr>
            <a:spLocks noGrp="1"/>
          </p:cNvSpPr>
          <p:nvPr>
            <p:ph idx="1"/>
          </p:nvPr>
        </p:nvSpPr>
        <p:spPr>
          <a:xfrm>
            <a:off x="735105" y="867082"/>
            <a:ext cx="11017623" cy="5901271"/>
          </a:xfrm>
        </p:spPr>
        <p:txBody>
          <a:bodyPr>
            <a:normAutofit/>
          </a:bodyPr>
          <a:lstStyle/>
          <a:p>
            <a:pPr>
              <a:lnSpc>
                <a:spcPct val="80000"/>
              </a:lnSpc>
            </a:pPr>
            <a:r>
              <a:rPr lang="en-US" altLang="zh-CN" sz="2000" dirty="0"/>
              <a:t>1 </a:t>
            </a:r>
            <a:r>
              <a:rPr lang="zh-CN" altLang="en-US" sz="2000" dirty="0"/>
              <a:t>针通三焦：用三根針同時治療，其療效可通三焦，治療範圍可達所有臟腑，不像傳統針法，因此，針效來得強的原因。</a:t>
            </a:r>
            <a:endParaRPr lang="en-CA" altLang="zh-CN" sz="2000" dirty="0"/>
          </a:p>
          <a:p>
            <a:pPr>
              <a:lnSpc>
                <a:spcPct val="80000"/>
              </a:lnSpc>
            </a:pPr>
            <a:r>
              <a:rPr lang="en-US" altLang="zh-CN" sz="2000" dirty="0"/>
              <a:t>2 </a:t>
            </a:r>
            <a:r>
              <a:rPr lang="zh-CN" altLang="en-US" sz="2000" dirty="0"/>
              <a:t>整体疗法：疾病的發生，並非單純只是一臟一腑的病變，乃是諸臟腑間皆有整體性的關連，故倒馬針法便具有整體治療的特點，對循環、呼吸、消化、生殖、排泄等，常做整體性的治療與調整，使治病的療效發揮達到最高的針效。</a:t>
            </a:r>
            <a:r>
              <a:rPr lang="en-CA" altLang="zh-CN" sz="2000" dirty="0"/>
              <a:t>Fractal Theory</a:t>
            </a:r>
          </a:p>
          <a:p>
            <a:r>
              <a:rPr lang="en-US" altLang="zh-CN" sz="2000" dirty="0"/>
              <a:t>3 </a:t>
            </a:r>
            <a:r>
              <a:rPr lang="zh-CN" altLang="en-US" sz="2000" dirty="0"/>
              <a:t>疗效特強：若利用倒馬針法二或三根針，其效果常較迅速，針感較強，且療效亦較佳。</a:t>
            </a:r>
            <a:endParaRPr lang="en-CA" altLang="zh-CN" sz="2000" dirty="0"/>
          </a:p>
          <a:p>
            <a:pPr marL="0" indent="0">
              <a:buNone/>
            </a:pPr>
            <a:r>
              <a:rPr lang="en-CA" altLang="zh-CN" sz="3200" b="1" dirty="0">
                <a:latin typeface="DengXian" panose="02010600030101010101" pitchFamily="2" charset="-122"/>
                <a:ea typeface="DengXian" panose="02010600030101010101" pitchFamily="2" charset="-122"/>
              </a:rPr>
              <a:t>Features of </a:t>
            </a:r>
            <a:r>
              <a:rPr lang="en-US" altLang="en-US" sz="3200" b="1" dirty="0">
                <a:latin typeface="inherit"/>
              </a:rPr>
              <a:t>Dao Ma puncture method</a:t>
            </a:r>
            <a:endParaRPr lang="zh-CN" altLang="zh-TW" sz="3200" b="1" dirty="0"/>
          </a:p>
          <a:p>
            <a:r>
              <a:rPr lang="en-US" altLang="en-US" sz="2000" dirty="0">
                <a:solidFill>
                  <a:srgbClr val="212121"/>
                </a:solidFill>
                <a:latin typeface="inherit"/>
              </a:rPr>
              <a:t>1. One needle through triple warmer: Using three needles at the same time, its efficacy can pass triple warmer. The treatment range can reach all the organs, unlike the traditional puncture method. Therefore, the effect of the puncture method is strong. </a:t>
            </a:r>
          </a:p>
          <a:p>
            <a:r>
              <a:rPr lang="en-US" altLang="en-US" sz="2000" dirty="0">
                <a:solidFill>
                  <a:srgbClr val="212121"/>
                </a:solidFill>
                <a:latin typeface="inherit"/>
              </a:rPr>
              <a:t>2. Holistic therapy: The occurrence of disease is not just a disease of a single viscera or organ, but holistic connection of all the viscera, so the Dao Ma puncture method has overall treatment for circulation, respiratory, digestion, reproduction. Excretion, etc. Doing a holistic treatment and adjustment regularly can make the efficacy of treatment to achieve the highest puncture effect. </a:t>
            </a:r>
          </a:p>
          <a:p>
            <a:r>
              <a:rPr lang="en-US" altLang="en-US" sz="2000" dirty="0">
                <a:solidFill>
                  <a:srgbClr val="212121"/>
                </a:solidFill>
                <a:latin typeface="inherit"/>
              </a:rPr>
              <a:t>3 The curative effect is very strong: if Dao Ma puncture method is used by 2</a:t>
            </a:r>
            <a:r>
              <a:rPr lang="en-US" altLang="zh-CN" sz="2000" dirty="0">
                <a:solidFill>
                  <a:srgbClr val="212121"/>
                </a:solidFill>
                <a:latin typeface="inherit"/>
              </a:rPr>
              <a:t>~</a:t>
            </a:r>
            <a:r>
              <a:rPr lang="en-US" altLang="en-US" sz="2000" dirty="0">
                <a:solidFill>
                  <a:srgbClr val="212121"/>
                </a:solidFill>
                <a:latin typeface="inherit"/>
              </a:rPr>
              <a:t>3 needles, the effect is often rapid, the needle feeling is strong and the curative effect is also better.</a:t>
            </a:r>
            <a:r>
              <a:rPr lang="en-US" altLang="en-US" sz="1100" dirty="0"/>
              <a:t> </a:t>
            </a:r>
            <a:endParaRPr lang="en-CA" sz="2000" dirty="0"/>
          </a:p>
        </p:txBody>
      </p:sp>
    </p:spTree>
    <p:extLst>
      <p:ext uri="{BB962C8B-B14F-4D97-AF65-F5344CB8AC3E}">
        <p14:creationId xmlns:p14="http://schemas.microsoft.com/office/powerpoint/2010/main" val="3584228581"/>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4417</TotalTime>
  <Words>5012</Words>
  <Application>Microsoft Office PowerPoint</Application>
  <PresentationFormat>Widescreen</PresentationFormat>
  <Paragraphs>399</Paragraphs>
  <Slides>45</Slides>
  <Notes>2</Notes>
  <HiddenSlides>0</HiddenSlides>
  <MMClips>0</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45</vt:i4>
      </vt:variant>
    </vt:vector>
  </HeadingPairs>
  <TitlesOfParts>
    <vt:vector size="67" baseType="lpstr">
      <vt:lpstr>Amazon Ember</vt:lpstr>
      <vt:lpstr>DengXian</vt:lpstr>
      <vt:lpstr>ff8</vt:lpstr>
      <vt:lpstr>HY그래픽M</vt:lpstr>
      <vt:lpstr>inherit</vt:lpstr>
      <vt:lpstr>微软雅黑</vt:lpstr>
      <vt:lpstr>Open Sans</vt:lpstr>
      <vt:lpstr>PingFang SC</vt:lpstr>
      <vt:lpstr>Roboto</vt:lpstr>
      <vt:lpstr>华文新魏</vt:lpstr>
      <vt:lpstr>굴림</vt:lpstr>
      <vt:lpstr>돋움</vt:lpstr>
      <vt:lpstr>바탕</vt:lpstr>
      <vt:lpstr>arial</vt:lpstr>
      <vt:lpstr>arial</vt:lpstr>
      <vt:lpstr>Calibri</vt:lpstr>
      <vt:lpstr>Helvetica</vt:lpstr>
      <vt:lpstr>Times New Roman</vt:lpstr>
      <vt:lpstr>Trebuchet MS</vt:lpstr>
      <vt:lpstr>Verdana</vt:lpstr>
      <vt:lpstr>Wingdings 3</vt:lpstr>
      <vt:lpstr>Facet</vt:lpstr>
      <vt:lpstr>PowerPoint Presentation</vt:lpstr>
      <vt:lpstr>PowerPoint Presentation</vt:lpstr>
      <vt:lpstr>PowerPoint Presentation</vt:lpstr>
      <vt:lpstr>PowerPoint Presentation</vt:lpstr>
      <vt:lpstr>PowerPoint Presentation</vt:lpstr>
      <vt:lpstr>PowerPoint Presentation</vt:lpstr>
      <vt:lpstr>（一）穴法特色</vt:lpstr>
      <vt:lpstr>1. 倒马针法</vt:lpstr>
      <vt:lpstr>倒马针法治疗的特性</vt:lpstr>
      <vt:lpstr>倒马针法治疗的特性</vt:lpstr>
      <vt:lpstr>2. 动气针法</vt:lpstr>
      <vt:lpstr>（三）心法特色</vt:lpstr>
      <vt:lpstr>（四）治疗特色</vt:lpstr>
      <vt:lpstr>（五） 诊断； 必须与诊断相配合, Diagnosis; must cooperate with the diagnosis</vt:lpstr>
      <vt:lpstr>PowerPoint Presentation</vt:lpstr>
      <vt:lpstr>常用要穴</vt:lpstr>
      <vt:lpstr>PowerPoint Presentation</vt:lpstr>
      <vt:lpstr>定位；第一掌骨與第二掌骨接合處。 距靈骨穴一寸。 主治；溫陽補氣要穴。肺機能不夠之坐骨神經痛、腰痛、腳痛、半面神經麻痹、半身不遂、月經不調、經閉、經痛、難產、背痛、耳鳴、耳聾、偏頭痛、腸痛、頭昏腦脹。</vt:lpstr>
      <vt:lpstr>定位 ；手掌虎口下一寸，大指掌骨間。與手背靈骨穴相通。 主治 ；背痛、感冒、肺炎、咳嗽、氣喘。</vt:lpstr>
      <vt:lpstr>定位；手背第四掌骨與第五掌骨間，與十四經中渚穴相差五分。 液門穴下五分 主治；腎病之腰痛、腰酸、背痛、頭暈、散光、乏力、腎臟之坐骨神經痛、足外踝痛、四肢浮腫。</vt:lpstr>
      <vt:lpstr>定位；赤白肉际到第二掌骨之间取一个最痛压痛点。 主治；脚踝扭伤及疼痛特效穴</vt:lpstr>
      <vt:lpstr>定位；手背橈骨之外側上緣，手腕橫紋正中央上二寸靠內側一寸。 直上二，四寸。 主治；子宮炎、卵巢炎、子宮頸瘤、尿道炎、月經不調、赤白帶下、脫肛、痔瘡痛、膀胱炎。三穴同時下針亦可治婦女性冷感、便秘。</vt:lpstr>
      <vt:lpstr>定位；十四經肩顒穴下二寸半。直下二寸。 主治；膝蓋痛、皮膚痛（頸項皮膚病）、小兒麻痹、半身不遂、心跳、血管硬化、鼻出血、肩痛。</vt:lpstr>
      <vt:lpstr>定位；手臂后面，肱骨上正中央、肘横纹直上246寸。  主治；脊椎骨膜炎（骨刺）、退化性脊椎骨增生症、僵直性脊椎不能弯曲症、坐骨神经痛、颈椎骨刺。</vt:lpstr>
      <vt:lpstr>定位；足後跟筋正中央上，距足底三寸五分。 直上二四寸。 主治；脊椎骨閃痛、腰脊椎痛、頸項筋痛及扭轉不靈、腦積水。（針透過筋效力尤佳），體壯者可坐姿扎，體弱者應側臥扎。</vt:lpstr>
      <vt:lpstr>下三皇，腎虧、腎臓炎及糖尿病。孕婦禁針。 人皇，地皇穴 ；胃酸過多、倒食症、眼球歪斜、散光、貧血、神經病，陽萎、尿頻、脖子痛、頭暈、手麻、糖尿病、子宮瘤、月經不調、四肢浮腫。 腎關；定位；陰陵泉下1寸5分処。主治；尿頻，五十肩。</vt:lpstr>
      <vt:lpstr>定位；足三里穴外一寸五分。直下二寸。 主治；牙痛、三叉神經痛、偏頭痛、肋間痛，盲腸炎痛。</vt:lpstr>
      <vt:lpstr>定位；外踝骨尖直上三寸向前橫開一寸處。直上二四寸。 主治；甲狀腺腫大（心臟病引起）、眼球突出、扁桃腺炎、口歪眼斜（顏面神經麻痺）、偏頭痛、肝病、腦瘤、腦癌、腦膜炎。喉炎、脾腫大、脾臟炎、青春痘，以及各種良性、惡性腫瘤之常用董氏要穴之一</vt:lpstr>
      <vt:lpstr>定位；明黃在大腿內側之正中央。天黃在明黃上三寸。其黃在明黃穴直下三寸。 主治；肝硬化、肝炎、脊椎骨膜炎、肝機能不夠引起之疲勞、腰酸、眼昏、眼痛、肝痛、消化不良、白血球症。另外，其黃穴；黃疸病之要穴之一。婦科病之主要配穴，月經週期不順所引起之諸症。 </vt:lpstr>
      <vt:lpstr>PowerPoint Presentation</vt:lpstr>
      <vt:lpstr>PowerPoint Presentation</vt:lpstr>
      <vt:lpstr>  2. 治病求于本 Treatment of disease must concentrate on the principle cause of disease</vt:lpstr>
      <vt:lpstr>PowerPoint Presentation</vt:lpstr>
      <vt:lpstr>   4. 遗传学和表觀遗传学  Genetics and Epigenetics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Dropbox If you send me your email address, I'll share the following datas！ My email address is  stbundo61@gmail.com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董氏針法</dc:title>
  <dc:creator>jinman kim</dc:creator>
  <cp:lastModifiedBy>jinman kim</cp:lastModifiedBy>
  <cp:revision>243</cp:revision>
  <dcterms:created xsi:type="dcterms:W3CDTF">2018-10-17T21:57:52Z</dcterms:created>
  <dcterms:modified xsi:type="dcterms:W3CDTF">2019-03-13T20:32:39Z</dcterms:modified>
</cp:coreProperties>
</file>